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81" r:id="rId3"/>
    <p:sldId id="282" r:id="rId4"/>
    <p:sldId id="283" r:id="rId5"/>
    <p:sldId id="260" r:id="rId6"/>
    <p:sldId id="261" r:id="rId7"/>
    <p:sldId id="262" r:id="rId8"/>
    <p:sldId id="276" r:id="rId9"/>
    <p:sldId id="263" r:id="rId10"/>
    <p:sldId id="269" r:id="rId11"/>
    <p:sldId id="264" r:id="rId12"/>
    <p:sldId id="277" r:id="rId13"/>
    <p:sldId id="270" r:id="rId14"/>
    <p:sldId id="271" r:id="rId15"/>
    <p:sldId id="278" r:id="rId16"/>
    <p:sldId id="272" r:id="rId17"/>
    <p:sldId id="279" r:id="rId18"/>
    <p:sldId id="273" r:id="rId19"/>
    <p:sldId id="265" r:id="rId20"/>
    <p:sldId id="280" r:id="rId21"/>
    <p:sldId id="274" r:id="rId22"/>
    <p:sldId id="266" r:id="rId23"/>
    <p:sldId id="267" r:id="rId24"/>
    <p:sldId id="275" r:id="rId2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38"/>
    <p:restoredTop sz="94648"/>
  </p:normalViewPr>
  <p:slideViewPr>
    <p:cSldViewPr snapToGrid="0" snapToObjects="1" showGuides="1">
      <p:cViewPr varScale="1">
        <p:scale>
          <a:sx n="120" d="100"/>
          <a:sy n="120" d="100"/>
        </p:scale>
        <p:origin x="966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21CACF-05D6-4666-AA3A-DCE1B9FC5A1A}" type="doc">
      <dgm:prSet loTypeId="urn:microsoft.com/office/officeart/2005/8/layout/radial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93D7CAE9-DFC8-4A93-B9AE-8C6B0E2F2444}">
      <dgm:prSet phldrT="[Tes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it-IT" sz="4000" i="1" dirty="0" smtClean="0">
              <a:solidFill>
                <a:srgbClr val="333399"/>
              </a:solidFill>
            </a:rPr>
            <a:t>.</a:t>
          </a:r>
          <a:endParaRPr lang="it-IT" sz="4000" i="1" dirty="0">
            <a:solidFill>
              <a:srgbClr val="333399"/>
            </a:solidFill>
          </a:endParaRPr>
        </a:p>
      </dgm:t>
    </dgm:pt>
    <dgm:pt modelId="{94B4D576-CE9F-455B-BDC7-194630BAA037}" type="parTrans" cxnId="{6CD9ACE5-E241-4F86-A39E-02165D2C81CE}">
      <dgm:prSet/>
      <dgm:spPr/>
      <dgm:t>
        <a:bodyPr/>
        <a:lstStyle/>
        <a:p>
          <a:endParaRPr lang="it-IT"/>
        </a:p>
      </dgm:t>
    </dgm:pt>
    <dgm:pt modelId="{F46397F8-5170-4E6D-A52D-8C47C30BBC66}" type="sibTrans" cxnId="{6CD9ACE5-E241-4F86-A39E-02165D2C81CE}">
      <dgm:prSet/>
      <dgm:spPr/>
      <dgm:t>
        <a:bodyPr/>
        <a:lstStyle/>
        <a:p>
          <a:endParaRPr lang="it-IT"/>
        </a:p>
      </dgm:t>
    </dgm:pt>
    <dgm:pt modelId="{A8C7AE38-5112-4786-ADEB-EE78EE2CB43C}">
      <dgm:prSet phldrT="[Testo]" custT="1"/>
      <dgm:spPr/>
      <dgm:t>
        <a:bodyPr/>
        <a:lstStyle/>
        <a:p>
          <a:r>
            <a:rPr lang="it-IT" sz="1100" b="1" dirty="0" smtClean="0"/>
            <a:t>EASI</a:t>
          </a:r>
        </a:p>
        <a:p>
          <a:r>
            <a:rPr lang="it-IT" sz="1000" dirty="0" smtClean="0"/>
            <a:t>Programma Europeo per l’Innovazione Sociale</a:t>
          </a:r>
          <a:endParaRPr lang="it-IT" sz="1000" dirty="0"/>
        </a:p>
      </dgm:t>
    </dgm:pt>
    <dgm:pt modelId="{2D50534C-5A0C-4DCE-9A48-2FEC2D6CC31F}" type="parTrans" cxnId="{5623FB6A-BC20-4920-BF50-FDE276E924F2}">
      <dgm:prSet/>
      <dgm:spPr/>
      <dgm:t>
        <a:bodyPr/>
        <a:lstStyle/>
        <a:p>
          <a:endParaRPr lang="it-IT"/>
        </a:p>
      </dgm:t>
    </dgm:pt>
    <dgm:pt modelId="{83E62F84-B288-49B2-8E11-2C8DF666D397}" type="sibTrans" cxnId="{5623FB6A-BC20-4920-BF50-FDE276E924F2}">
      <dgm:prSet/>
      <dgm:spPr/>
      <dgm:t>
        <a:bodyPr/>
        <a:lstStyle/>
        <a:p>
          <a:endParaRPr lang="it-IT"/>
        </a:p>
      </dgm:t>
    </dgm:pt>
    <dgm:pt modelId="{3F8D9EF7-4B3F-48BB-87B0-F83CBF874346}">
      <dgm:prSet phldrT="[Testo]" custT="1"/>
      <dgm:spPr/>
      <dgm:t>
        <a:bodyPr/>
        <a:lstStyle/>
        <a:p>
          <a:r>
            <a:rPr lang="it-IT" sz="1100" b="1" dirty="0" smtClean="0"/>
            <a:t>YEI</a:t>
          </a:r>
        </a:p>
        <a:p>
          <a:r>
            <a:rPr lang="it-IT" sz="1000" dirty="0" smtClean="0"/>
            <a:t>Iniziativa Europea a favore dei Giovani</a:t>
          </a:r>
          <a:endParaRPr lang="it-IT" sz="1000" dirty="0"/>
        </a:p>
      </dgm:t>
    </dgm:pt>
    <dgm:pt modelId="{40BC2DF3-A218-4A4B-9568-778F8EC78269}" type="parTrans" cxnId="{E0A887D5-0B5C-4A3E-8938-DA733F69E047}">
      <dgm:prSet/>
      <dgm:spPr/>
      <dgm:t>
        <a:bodyPr/>
        <a:lstStyle/>
        <a:p>
          <a:endParaRPr lang="it-IT"/>
        </a:p>
      </dgm:t>
    </dgm:pt>
    <dgm:pt modelId="{3CDD9882-39DA-48CC-8ECF-B380A9FDA774}" type="sibTrans" cxnId="{E0A887D5-0B5C-4A3E-8938-DA733F69E047}">
      <dgm:prSet/>
      <dgm:spPr/>
      <dgm:t>
        <a:bodyPr/>
        <a:lstStyle/>
        <a:p>
          <a:endParaRPr lang="it-IT"/>
        </a:p>
      </dgm:t>
    </dgm:pt>
    <dgm:pt modelId="{B7D65090-ED11-41DA-834C-5194ADC33934}">
      <dgm:prSet phldrT="[Testo]"/>
      <dgm:spPr/>
      <dgm:t>
        <a:bodyPr/>
        <a:lstStyle/>
        <a:p>
          <a:r>
            <a:rPr lang="it-IT" b="1" dirty="0" smtClean="0"/>
            <a:t>FEAD</a:t>
          </a:r>
        </a:p>
        <a:p>
          <a:r>
            <a:rPr lang="it-IT" dirty="0" smtClean="0"/>
            <a:t>Fondo di aiuti europei agli indigenti</a:t>
          </a:r>
          <a:endParaRPr lang="it-IT" dirty="0"/>
        </a:p>
      </dgm:t>
    </dgm:pt>
    <dgm:pt modelId="{8E9DE5C5-63D5-45FF-BA34-4A1F1E11BB12}" type="parTrans" cxnId="{AF1F1FE5-1F4D-4D51-A2AF-F477D6E8E3DD}">
      <dgm:prSet/>
      <dgm:spPr/>
      <dgm:t>
        <a:bodyPr/>
        <a:lstStyle/>
        <a:p>
          <a:endParaRPr lang="it-IT"/>
        </a:p>
      </dgm:t>
    </dgm:pt>
    <dgm:pt modelId="{BDD50884-EF18-449D-8482-01FA301B969E}" type="sibTrans" cxnId="{AF1F1FE5-1F4D-4D51-A2AF-F477D6E8E3DD}">
      <dgm:prSet/>
      <dgm:spPr/>
      <dgm:t>
        <a:bodyPr/>
        <a:lstStyle/>
        <a:p>
          <a:endParaRPr lang="it-IT"/>
        </a:p>
      </dgm:t>
    </dgm:pt>
    <dgm:pt modelId="{D7252233-7560-4409-A44D-B43BB6F2AEFF}">
      <dgm:prSet phldrT="[Testo]" custT="1"/>
      <dgm:spPr/>
      <dgm:t>
        <a:bodyPr/>
        <a:lstStyle/>
        <a:p>
          <a:r>
            <a:rPr lang="it-IT" sz="1100" b="1" dirty="0" smtClean="0"/>
            <a:t>FSE</a:t>
          </a:r>
        </a:p>
        <a:p>
          <a:r>
            <a:rPr lang="it-IT" sz="1000" dirty="0" smtClean="0"/>
            <a:t>Fondo Sociale Europeo</a:t>
          </a:r>
          <a:endParaRPr lang="it-IT" sz="1000" dirty="0"/>
        </a:p>
      </dgm:t>
    </dgm:pt>
    <dgm:pt modelId="{E5602A97-6795-4811-A23E-EEA3E883B432}" type="parTrans" cxnId="{E6D1B8F8-3478-4497-9E93-003F7DAA9AB7}">
      <dgm:prSet/>
      <dgm:spPr/>
      <dgm:t>
        <a:bodyPr/>
        <a:lstStyle/>
        <a:p>
          <a:endParaRPr lang="it-IT"/>
        </a:p>
      </dgm:t>
    </dgm:pt>
    <dgm:pt modelId="{E2F0D19E-E717-46FC-8802-EA6E89D177BC}" type="sibTrans" cxnId="{E6D1B8F8-3478-4497-9E93-003F7DAA9AB7}">
      <dgm:prSet/>
      <dgm:spPr/>
      <dgm:t>
        <a:bodyPr/>
        <a:lstStyle/>
        <a:p>
          <a:endParaRPr lang="it-IT"/>
        </a:p>
      </dgm:t>
    </dgm:pt>
    <dgm:pt modelId="{4A4D2C56-AF80-4938-865C-F793E9E24587}">
      <dgm:prSet/>
      <dgm:spPr/>
      <dgm:t>
        <a:bodyPr/>
        <a:lstStyle/>
        <a:p>
          <a:r>
            <a:rPr lang="it-IT" dirty="0" smtClean="0"/>
            <a:t>Programma per la Salute</a:t>
          </a:r>
          <a:endParaRPr lang="it-IT" dirty="0"/>
        </a:p>
      </dgm:t>
    </dgm:pt>
    <dgm:pt modelId="{F425D517-2A66-4861-BE67-F1C309A02D28}" type="parTrans" cxnId="{61AE0CD4-6E3E-4DA7-862B-BB0D4C17F673}">
      <dgm:prSet/>
      <dgm:spPr/>
    </dgm:pt>
    <dgm:pt modelId="{815796E9-E484-4270-B312-1E4B4EB8112D}" type="sibTrans" cxnId="{61AE0CD4-6E3E-4DA7-862B-BB0D4C17F673}">
      <dgm:prSet/>
      <dgm:spPr/>
    </dgm:pt>
    <dgm:pt modelId="{6AD47AAE-11C2-47A2-B8BD-28C4C2A3CE68}" type="pres">
      <dgm:prSet presAssocID="{9121CACF-05D6-4666-AA3A-DCE1B9FC5A1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6DB138D-67E9-48C4-A596-B7700F8C126C}" type="pres">
      <dgm:prSet presAssocID="{9121CACF-05D6-4666-AA3A-DCE1B9FC5A1A}" presName="radial" presStyleCnt="0">
        <dgm:presLayoutVars>
          <dgm:animLvl val="ctr"/>
        </dgm:presLayoutVars>
      </dgm:prSet>
      <dgm:spPr/>
    </dgm:pt>
    <dgm:pt modelId="{2BD27F5C-11FA-4A6D-A3F0-A7D3E17341AB}" type="pres">
      <dgm:prSet presAssocID="{93D7CAE9-DFC8-4A93-B9AE-8C6B0E2F2444}" presName="centerShape" presStyleLbl="vennNode1" presStyleIdx="0" presStyleCnt="6"/>
      <dgm:spPr/>
      <dgm:t>
        <a:bodyPr/>
        <a:lstStyle/>
        <a:p>
          <a:endParaRPr lang="it-IT"/>
        </a:p>
      </dgm:t>
    </dgm:pt>
    <dgm:pt modelId="{63E7C3B5-F672-44E1-A37D-0F02A99D9304}" type="pres">
      <dgm:prSet presAssocID="{A8C7AE38-5112-4786-ADEB-EE78EE2CB43C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56F0595-3257-4DD8-B2E4-B7C29D8A4C40}" type="pres">
      <dgm:prSet presAssocID="{4A4D2C56-AF80-4938-865C-F793E9E24587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5476184-71B2-42C6-ABB9-A890FB1CEA10}" type="pres">
      <dgm:prSet presAssocID="{3F8D9EF7-4B3F-48BB-87B0-F83CBF874346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A02DDAA-60CC-491E-8915-3C9BE1891F8D}" type="pres">
      <dgm:prSet presAssocID="{B7D65090-ED11-41DA-834C-5194ADC33934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56CB321-5FAB-4034-A1DA-A98EBEE54F43}" type="pres">
      <dgm:prSet presAssocID="{D7252233-7560-4409-A44D-B43BB6F2AEFF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6E0C14B-FC9F-4C61-BF2A-7120591242D8}" type="presOf" srcId="{9121CACF-05D6-4666-AA3A-DCE1B9FC5A1A}" destId="{6AD47AAE-11C2-47A2-B8BD-28C4C2A3CE68}" srcOrd="0" destOrd="0" presId="urn:microsoft.com/office/officeart/2005/8/layout/radial3"/>
    <dgm:cxn modelId="{61AE0CD4-6E3E-4DA7-862B-BB0D4C17F673}" srcId="{93D7CAE9-DFC8-4A93-B9AE-8C6B0E2F2444}" destId="{4A4D2C56-AF80-4938-865C-F793E9E24587}" srcOrd="1" destOrd="0" parTransId="{F425D517-2A66-4861-BE67-F1C309A02D28}" sibTransId="{815796E9-E484-4270-B312-1E4B4EB8112D}"/>
    <dgm:cxn modelId="{0563C7DF-171D-4D75-8D71-663D8F2154A8}" type="presOf" srcId="{B7D65090-ED11-41DA-834C-5194ADC33934}" destId="{8A02DDAA-60CC-491E-8915-3C9BE1891F8D}" srcOrd="0" destOrd="0" presId="urn:microsoft.com/office/officeart/2005/8/layout/radial3"/>
    <dgm:cxn modelId="{E0A887D5-0B5C-4A3E-8938-DA733F69E047}" srcId="{93D7CAE9-DFC8-4A93-B9AE-8C6B0E2F2444}" destId="{3F8D9EF7-4B3F-48BB-87B0-F83CBF874346}" srcOrd="2" destOrd="0" parTransId="{40BC2DF3-A218-4A4B-9568-778F8EC78269}" sibTransId="{3CDD9882-39DA-48CC-8ECF-B380A9FDA774}"/>
    <dgm:cxn modelId="{D4D9B7FD-0218-4046-990D-61BE146A71EB}" type="presOf" srcId="{3F8D9EF7-4B3F-48BB-87B0-F83CBF874346}" destId="{A5476184-71B2-42C6-ABB9-A890FB1CEA10}" srcOrd="0" destOrd="0" presId="urn:microsoft.com/office/officeart/2005/8/layout/radial3"/>
    <dgm:cxn modelId="{AC01D6E7-02F0-4EAD-B2E8-3F21DDA057FB}" type="presOf" srcId="{93D7CAE9-DFC8-4A93-B9AE-8C6B0E2F2444}" destId="{2BD27F5C-11FA-4A6D-A3F0-A7D3E17341AB}" srcOrd="0" destOrd="0" presId="urn:microsoft.com/office/officeart/2005/8/layout/radial3"/>
    <dgm:cxn modelId="{E6D1B8F8-3478-4497-9E93-003F7DAA9AB7}" srcId="{93D7CAE9-DFC8-4A93-B9AE-8C6B0E2F2444}" destId="{D7252233-7560-4409-A44D-B43BB6F2AEFF}" srcOrd="4" destOrd="0" parTransId="{E5602A97-6795-4811-A23E-EEA3E883B432}" sibTransId="{E2F0D19E-E717-46FC-8802-EA6E89D177BC}"/>
    <dgm:cxn modelId="{1B1A3516-7CC8-46D2-8E1F-5A4ABC3F0495}" type="presOf" srcId="{D7252233-7560-4409-A44D-B43BB6F2AEFF}" destId="{856CB321-5FAB-4034-A1DA-A98EBEE54F43}" srcOrd="0" destOrd="0" presId="urn:microsoft.com/office/officeart/2005/8/layout/radial3"/>
    <dgm:cxn modelId="{98819D17-9003-4801-9A5C-A61368A0AD8D}" type="presOf" srcId="{A8C7AE38-5112-4786-ADEB-EE78EE2CB43C}" destId="{63E7C3B5-F672-44E1-A37D-0F02A99D9304}" srcOrd="0" destOrd="0" presId="urn:microsoft.com/office/officeart/2005/8/layout/radial3"/>
    <dgm:cxn modelId="{6CD9ACE5-E241-4F86-A39E-02165D2C81CE}" srcId="{9121CACF-05D6-4666-AA3A-DCE1B9FC5A1A}" destId="{93D7CAE9-DFC8-4A93-B9AE-8C6B0E2F2444}" srcOrd="0" destOrd="0" parTransId="{94B4D576-CE9F-455B-BDC7-194630BAA037}" sibTransId="{F46397F8-5170-4E6D-A52D-8C47C30BBC66}"/>
    <dgm:cxn modelId="{25C740E2-EE1D-4868-9EB6-36A7E0CBBF2D}" type="presOf" srcId="{4A4D2C56-AF80-4938-865C-F793E9E24587}" destId="{756F0595-3257-4DD8-B2E4-B7C29D8A4C40}" srcOrd="0" destOrd="0" presId="urn:microsoft.com/office/officeart/2005/8/layout/radial3"/>
    <dgm:cxn modelId="{5623FB6A-BC20-4920-BF50-FDE276E924F2}" srcId="{93D7CAE9-DFC8-4A93-B9AE-8C6B0E2F2444}" destId="{A8C7AE38-5112-4786-ADEB-EE78EE2CB43C}" srcOrd="0" destOrd="0" parTransId="{2D50534C-5A0C-4DCE-9A48-2FEC2D6CC31F}" sibTransId="{83E62F84-B288-49B2-8E11-2C8DF666D397}"/>
    <dgm:cxn modelId="{AF1F1FE5-1F4D-4D51-A2AF-F477D6E8E3DD}" srcId="{93D7CAE9-DFC8-4A93-B9AE-8C6B0E2F2444}" destId="{B7D65090-ED11-41DA-834C-5194ADC33934}" srcOrd="3" destOrd="0" parTransId="{8E9DE5C5-63D5-45FF-BA34-4A1F1E11BB12}" sibTransId="{BDD50884-EF18-449D-8482-01FA301B969E}"/>
    <dgm:cxn modelId="{F6BE1F41-378A-4BAF-B760-861FF4FCE807}" type="presParOf" srcId="{6AD47AAE-11C2-47A2-B8BD-28C4C2A3CE68}" destId="{C6DB138D-67E9-48C4-A596-B7700F8C126C}" srcOrd="0" destOrd="0" presId="urn:microsoft.com/office/officeart/2005/8/layout/radial3"/>
    <dgm:cxn modelId="{CA9BB49D-9B74-409A-ADFA-6C80BD5865A2}" type="presParOf" srcId="{C6DB138D-67E9-48C4-A596-B7700F8C126C}" destId="{2BD27F5C-11FA-4A6D-A3F0-A7D3E17341AB}" srcOrd="0" destOrd="0" presId="urn:microsoft.com/office/officeart/2005/8/layout/radial3"/>
    <dgm:cxn modelId="{824A96BB-DEB1-4363-AD81-0FA23B94035B}" type="presParOf" srcId="{C6DB138D-67E9-48C4-A596-B7700F8C126C}" destId="{63E7C3B5-F672-44E1-A37D-0F02A99D9304}" srcOrd="1" destOrd="0" presId="urn:microsoft.com/office/officeart/2005/8/layout/radial3"/>
    <dgm:cxn modelId="{997CDA87-6032-4984-A164-B02C82F94BBA}" type="presParOf" srcId="{C6DB138D-67E9-48C4-A596-B7700F8C126C}" destId="{756F0595-3257-4DD8-B2E4-B7C29D8A4C40}" srcOrd="2" destOrd="0" presId="urn:microsoft.com/office/officeart/2005/8/layout/radial3"/>
    <dgm:cxn modelId="{3DC40F8C-3D83-43B5-8F1C-500C4897272B}" type="presParOf" srcId="{C6DB138D-67E9-48C4-A596-B7700F8C126C}" destId="{A5476184-71B2-42C6-ABB9-A890FB1CEA10}" srcOrd="3" destOrd="0" presId="urn:microsoft.com/office/officeart/2005/8/layout/radial3"/>
    <dgm:cxn modelId="{3C2C52EE-06A1-454C-B5E5-495E68F00B8F}" type="presParOf" srcId="{C6DB138D-67E9-48C4-A596-B7700F8C126C}" destId="{8A02DDAA-60CC-491E-8915-3C9BE1891F8D}" srcOrd="4" destOrd="0" presId="urn:microsoft.com/office/officeart/2005/8/layout/radial3"/>
    <dgm:cxn modelId="{ADA827A6-A54D-4900-87F5-DD911E55AA79}" type="presParOf" srcId="{C6DB138D-67E9-48C4-A596-B7700F8C126C}" destId="{856CB321-5FAB-4034-A1DA-A98EBEE54F43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27F5C-11FA-4A6D-A3F0-A7D3E17341AB}">
      <dsp:nvSpPr>
        <dsp:cNvPr id="0" name=""/>
        <dsp:cNvSpPr/>
      </dsp:nvSpPr>
      <dsp:spPr>
        <a:xfrm>
          <a:off x="2646082" y="915595"/>
          <a:ext cx="2122427" cy="212242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i="1" kern="1200" dirty="0" smtClean="0">
              <a:solidFill>
                <a:srgbClr val="333399"/>
              </a:solidFill>
            </a:rPr>
            <a:t>.</a:t>
          </a:r>
          <a:endParaRPr lang="it-IT" sz="4000" i="1" kern="1200" dirty="0">
            <a:solidFill>
              <a:srgbClr val="333399"/>
            </a:solidFill>
          </a:endParaRPr>
        </a:p>
      </dsp:txBody>
      <dsp:txXfrm>
        <a:off x="2956904" y="1226417"/>
        <a:ext cx="1500783" cy="1500783"/>
      </dsp:txXfrm>
    </dsp:sp>
    <dsp:sp modelId="{63E7C3B5-F672-44E1-A37D-0F02A99D9304}">
      <dsp:nvSpPr>
        <dsp:cNvPr id="0" name=""/>
        <dsp:cNvSpPr/>
      </dsp:nvSpPr>
      <dsp:spPr>
        <a:xfrm>
          <a:off x="3176689" y="65481"/>
          <a:ext cx="1061213" cy="1061213"/>
        </a:xfrm>
        <a:prstGeom prst="ellipse">
          <a:avLst/>
        </a:prstGeom>
        <a:solidFill>
          <a:schemeClr val="accent5">
            <a:alpha val="50000"/>
            <a:hueOff val="-1351709"/>
            <a:satOff val="-3484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EASI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kern="1200" dirty="0" smtClean="0"/>
            <a:t>Programma Europeo per l’Innovazione Sociale</a:t>
          </a:r>
          <a:endParaRPr lang="it-IT" sz="1000" kern="1200" dirty="0"/>
        </a:p>
      </dsp:txBody>
      <dsp:txXfrm>
        <a:off x="3332100" y="220892"/>
        <a:ext cx="750391" cy="750391"/>
      </dsp:txXfrm>
    </dsp:sp>
    <dsp:sp modelId="{756F0595-3257-4DD8-B2E4-B7C29D8A4C40}">
      <dsp:nvSpPr>
        <dsp:cNvPr id="0" name=""/>
        <dsp:cNvSpPr/>
      </dsp:nvSpPr>
      <dsp:spPr>
        <a:xfrm>
          <a:off x="4489832" y="1019536"/>
          <a:ext cx="1061213" cy="1061213"/>
        </a:xfrm>
        <a:prstGeom prst="ellipse">
          <a:avLst/>
        </a:prstGeom>
        <a:solidFill>
          <a:schemeClr val="accent5">
            <a:alpha val="50000"/>
            <a:hueOff val="-2703417"/>
            <a:satOff val="-6968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kern="1200" dirty="0" smtClean="0"/>
            <a:t>Programma per la Salute</a:t>
          </a:r>
          <a:endParaRPr lang="it-IT" sz="1000" kern="1200" dirty="0"/>
        </a:p>
      </dsp:txBody>
      <dsp:txXfrm>
        <a:off x="4645243" y="1174947"/>
        <a:ext cx="750391" cy="750391"/>
      </dsp:txXfrm>
    </dsp:sp>
    <dsp:sp modelId="{A5476184-71B2-42C6-ABB9-A890FB1CEA10}">
      <dsp:nvSpPr>
        <dsp:cNvPr id="0" name=""/>
        <dsp:cNvSpPr/>
      </dsp:nvSpPr>
      <dsp:spPr>
        <a:xfrm>
          <a:off x="3988256" y="2563229"/>
          <a:ext cx="1061213" cy="1061213"/>
        </a:xfrm>
        <a:prstGeom prst="ellipse">
          <a:avLst/>
        </a:prstGeom>
        <a:solidFill>
          <a:schemeClr val="accent5">
            <a:alpha val="50000"/>
            <a:hueOff val="-4055126"/>
            <a:satOff val="-10451"/>
            <a:lumOff val="-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YEI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kern="1200" dirty="0" smtClean="0"/>
            <a:t>Iniziativa Europea a favore dei Giovani</a:t>
          </a:r>
          <a:endParaRPr lang="it-IT" sz="1000" kern="1200" dirty="0"/>
        </a:p>
      </dsp:txBody>
      <dsp:txXfrm>
        <a:off x="4143667" y="2718640"/>
        <a:ext cx="750391" cy="750391"/>
      </dsp:txXfrm>
    </dsp:sp>
    <dsp:sp modelId="{8A02DDAA-60CC-491E-8915-3C9BE1891F8D}">
      <dsp:nvSpPr>
        <dsp:cNvPr id="0" name=""/>
        <dsp:cNvSpPr/>
      </dsp:nvSpPr>
      <dsp:spPr>
        <a:xfrm>
          <a:off x="2365121" y="2563229"/>
          <a:ext cx="1061213" cy="1061213"/>
        </a:xfrm>
        <a:prstGeom prst="ellipse">
          <a:avLst/>
        </a:prstGeom>
        <a:solidFill>
          <a:schemeClr val="accent5">
            <a:alpha val="50000"/>
            <a:hueOff val="-5406834"/>
            <a:satOff val="-13935"/>
            <a:lumOff val="-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FEAD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kern="1200" dirty="0" smtClean="0"/>
            <a:t>Fondo di aiuti europei agli indigenti</a:t>
          </a:r>
          <a:endParaRPr lang="it-IT" sz="1000" kern="1200" dirty="0"/>
        </a:p>
      </dsp:txBody>
      <dsp:txXfrm>
        <a:off x="2520532" y="2718640"/>
        <a:ext cx="750391" cy="750391"/>
      </dsp:txXfrm>
    </dsp:sp>
    <dsp:sp modelId="{856CB321-5FAB-4034-A1DA-A98EBEE54F43}">
      <dsp:nvSpPr>
        <dsp:cNvPr id="0" name=""/>
        <dsp:cNvSpPr/>
      </dsp:nvSpPr>
      <dsp:spPr>
        <a:xfrm>
          <a:off x="1863545" y="1019536"/>
          <a:ext cx="1061213" cy="1061213"/>
        </a:xfrm>
        <a:prstGeom prst="ellipse">
          <a:avLst/>
        </a:prstGeom>
        <a:solidFill>
          <a:schemeClr val="accent5">
            <a:alpha val="50000"/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FSE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kern="1200" dirty="0" smtClean="0"/>
            <a:t>Fondo Sociale Europeo</a:t>
          </a:r>
          <a:endParaRPr lang="it-IT" sz="1000" kern="1200" dirty="0"/>
        </a:p>
      </dsp:txBody>
      <dsp:txXfrm>
        <a:off x="2018956" y="1174947"/>
        <a:ext cx="750391" cy="7503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2723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1642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6196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7678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811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2396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9930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9492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1426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845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aggiungere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705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7323-0253-3A4E-9FCA-041EDE776F5C}" type="datetimeFigureOut">
              <a:rPr lang="it-IT" smtClean="0"/>
              <a:t>23/09/2020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643BC-E9D7-5B43-BA1F-8A94EA74B9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940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#_Toc45726733"/><Relationship Id="rId2" Type="http://schemas.openxmlformats.org/officeDocument/2006/relationships/hyperlink" Target="#_Toc45726732"/><Relationship Id="rId1" Type="http://schemas.openxmlformats.org/officeDocument/2006/relationships/slideLayout" Target="../slideLayouts/slideLayout1.xml"/><Relationship Id="rId5" Type="http://schemas.openxmlformats.org/officeDocument/2006/relationships/hyperlink" Target="#_Toc45726735"/><Relationship Id="rId4" Type="http://schemas.openxmlformats.org/officeDocument/2006/relationships/hyperlink" Target="#_Toc45726734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6DBE5EB-BB9E-E84E-A80F-5FE103D24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86" y="0"/>
            <a:ext cx="9144000" cy="6858000"/>
          </a:xfrm>
          <a:prstGeom prst="rect">
            <a:avLst/>
          </a:prstGeom>
        </p:spPr>
      </p:pic>
      <p:sp>
        <p:nvSpPr>
          <p:cNvPr id="19" name="Sottotitolo 16">
            <a:extLst>
              <a:ext uri="{FF2B5EF4-FFF2-40B4-BE49-F238E27FC236}">
                <a16:creationId xmlns:a16="http://schemas.microsoft.com/office/drawing/2014/main" id="{416FAC58-5C00-554D-A2D3-9E2CA4327975}"/>
              </a:ext>
            </a:extLst>
          </p:cNvPr>
          <p:cNvSpPr txBox="1">
            <a:spLocks/>
          </p:cNvSpPr>
          <p:nvPr/>
        </p:nvSpPr>
        <p:spPr>
          <a:xfrm>
            <a:off x="541421" y="5265820"/>
            <a:ext cx="7142747" cy="8301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it-IT" sz="1400" dirty="0">
              <a:solidFill>
                <a:schemeClr val="bg1"/>
              </a:solidFill>
              <a:latin typeface="DecimaWE" panose="02000000000000000000" pitchFamily="2" charset="0"/>
            </a:endParaRPr>
          </a:p>
        </p:txBody>
      </p:sp>
      <p:sp>
        <p:nvSpPr>
          <p:cNvPr id="6" name="Sottotitolo 16">
            <a:extLst>
              <a:ext uri="{FF2B5EF4-FFF2-40B4-BE49-F238E27FC236}">
                <a16:creationId xmlns:a16="http://schemas.microsoft.com/office/drawing/2014/main" id="{F5407A05-4D78-FF49-80A2-751C045EFCC1}"/>
              </a:ext>
            </a:extLst>
          </p:cNvPr>
          <p:cNvSpPr txBox="1">
            <a:spLocks/>
          </p:cNvSpPr>
          <p:nvPr/>
        </p:nvSpPr>
        <p:spPr>
          <a:xfrm>
            <a:off x="541421" y="6302542"/>
            <a:ext cx="8050786" cy="8536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it-IT" sz="1500" b="1" dirty="0" smtClean="0">
                <a:solidFill>
                  <a:schemeClr val="bg1">
                    <a:lumMod val="75000"/>
                  </a:schemeClr>
                </a:solidFill>
                <a:latin typeface="DecimaWE Rg" panose="02000000000000000000" pitchFamily="2" charset="0"/>
              </a:rPr>
              <a:t>Autorità di Gestione - D.C</a:t>
            </a:r>
            <a:r>
              <a:rPr lang="it-IT" sz="1500" b="1" dirty="0">
                <a:solidFill>
                  <a:schemeClr val="bg1">
                    <a:lumMod val="75000"/>
                  </a:schemeClr>
                </a:solidFill>
                <a:latin typeface="DecimaWE Rg" panose="02000000000000000000" pitchFamily="2" charset="0"/>
              </a:rPr>
              <a:t>. lavoro, formazione, istruzione e famiglia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it-IT" sz="1500" b="1" dirty="0">
                <a:solidFill>
                  <a:schemeClr val="bg1">
                    <a:lumMod val="75000"/>
                  </a:schemeClr>
                </a:solidFill>
                <a:latin typeface="DecimaWE Rg" panose="02000000000000000000" pitchFamily="2" charset="0"/>
              </a:rPr>
              <a:t>Servizio ricerca, apprendimento permanente e fondo sociale europeo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it-IT" sz="1500" b="1" dirty="0">
              <a:solidFill>
                <a:schemeClr val="bg1">
                  <a:lumMod val="75000"/>
                </a:schemeClr>
              </a:solidFill>
              <a:latin typeface="DecimaWE Rg" panose="02000000000000000000" pitchFamily="2" charset="0"/>
            </a:endParaRPr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>
          <a:xfrm>
            <a:off x="1143000" y="2679400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lang="it-IT" sz="3600" dirty="0" smtClean="0">
                <a:solidFill>
                  <a:schemeClr val="bg1"/>
                </a:solidFill>
              </a:rPr>
              <a:t>Programmazione 2021/2027 – FSE+.</a:t>
            </a:r>
          </a:p>
          <a:p>
            <a:r>
              <a:rPr lang="it-IT" sz="3600" dirty="0" smtClean="0">
                <a:solidFill>
                  <a:schemeClr val="bg1"/>
                </a:solidFill>
              </a:rPr>
              <a:t>Il quadro programmatorio</a:t>
            </a:r>
            <a:endParaRPr lang="it-IT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8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97865" y="1621480"/>
            <a:ext cx="1975778" cy="646331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Principali linee di intervento previste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286899" y="1738182"/>
            <a:ext cx="4431957" cy="369332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Il quadro proposto al partenariato territoriale</a:t>
            </a:r>
            <a:endParaRPr lang="it-IT" dirty="0"/>
          </a:p>
        </p:txBody>
      </p:sp>
      <p:cxnSp>
        <p:nvCxnSpPr>
          <p:cNvPr id="5" name="Connettore 2 4"/>
          <p:cNvCxnSpPr>
            <a:stCxn id="2" idx="3"/>
          </p:cNvCxnSpPr>
          <p:nvPr/>
        </p:nvCxnSpPr>
        <p:spPr>
          <a:xfrm flipV="1">
            <a:off x="2273643" y="1944130"/>
            <a:ext cx="815546" cy="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e 9"/>
          <p:cNvSpPr/>
          <p:nvPr/>
        </p:nvSpPr>
        <p:spPr>
          <a:xfrm>
            <a:off x="166057" y="2907958"/>
            <a:ext cx="1449859" cy="74140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97702" y="3072713"/>
            <a:ext cx="1375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Le premesse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2" name="Connettore 2 11"/>
          <p:cNvCxnSpPr/>
          <p:nvPr/>
        </p:nvCxnSpPr>
        <p:spPr>
          <a:xfrm>
            <a:off x="1610489" y="3283298"/>
            <a:ext cx="36658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/>
          <p:cNvSpPr/>
          <p:nvPr/>
        </p:nvSpPr>
        <p:spPr>
          <a:xfrm>
            <a:off x="2014145" y="2881230"/>
            <a:ext cx="7014525" cy="305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0000"/>
                </a:solidFill>
              </a:rPr>
              <a:t>Le proposte regolamentari </a:t>
            </a:r>
            <a:r>
              <a:rPr lang="it-IT" b="1" dirty="0">
                <a:solidFill>
                  <a:srgbClr val="000000"/>
                </a:solidFill>
              </a:rPr>
              <a:t>non</a:t>
            </a:r>
            <a:r>
              <a:rPr lang="it-IT" dirty="0">
                <a:solidFill>
                  <a:srgbClr val="000000"/>
                </a:solidFill>
              </a:rPr>
              <a:t> sono ancora state approvate dal Parlamento europeo e dal Consiglio dell’Unione europea e attualmente sono in fase di </a:t>
            </a:r>
            <a:r>
              <a:rPr lang="it-IT" dirty="0" smtClean="0">
                <a:solidFill>
                  <a:srgbClr val="000000"/>
                </a:solidFill>
              </a:rPr>
              <a:t>revisione</a:t>
            </a:r>
          </a:p>
          <a:p>
            <a:pPr marL="285750" lvl="0" indent="-28575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0000"/>
                </a:solidFill>
              </a:rPr>
              <a:t>Il negoziato sulla definizione della dotazione finanziaria destinata alle Politiche di coesione è ancora in corso. Alla conclusione del negoziato in corso, la dotazione complessiva del QFP sarà probabilmente inferiore a quella del precedente periodo di programmazione e conseguentemente anche per il </a:t>
            </a:r>
            <a:r>
              <a:rPr lang="it-IT" b="1" dirty="0">
                <a:solidFill>
                  <a:srgbClr val="000000"/>
                </a:solidFill>
              </a:rPr>
              <a:t>POR FSE FVG potrebbero esserci meno risorse disponibili </a:t>
            </a:r>
            <a:r>
              <a:rPr lang="it-IT" dirty="0">
                <a:solidFill>
                  <a:srgbClr val="000000"/>
                </a:solidFill>
              </a:rPr>
              <a:t>rispetto a quelle del ciclo di programmazione 2014-2020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267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90771" y="1506148"/>
            <a:ext cx="1975778" cy="646331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Principali linee di intervento previste</a:t>
            </a:r>
          </a:p>
        </p:txBody>
      </p:sp>
      <p:sp>
        <p:nvSpPr>
          <p:cNvPr id="5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237472" y="1647564"/>
            <a:ext cx="3476366" cy="369332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La matrice proposta al partenariato</a:t>
            </a:r>
            <a:endParaRPr lang="it-IT" dirty="0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2158311" y="1845274"/>
            <a:ext cx="815546" cy="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57658" y="3470190"/>
            <a:ext cx="1392195" cy="646331"/>
          </a:xfrm>
          <a:prstGeom prst="rect">
            <a:avLst/>
          </a:prstGeom>
          <a:solidFill>
            <a:srgbClr val="92D050"/>
          </a:solidFill>
          <a:ln w="19050">
            <a:solidFill>
              <a:srgbClr val="00B05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 1 - Occupazione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507519" y="2590119"/>
            <a:ext cx="2174792" cy="3693319"/>
          </a:xfrm>
          <a:prstGeom prst="rect">
            <a:avLst/>
          </a:prstGeom>
          <a:solidFill>
            <a:srgbClr val="0070C0"/>
          </a:solidFill>
          <a:ln w="19050">
            <a:solidFill>
              <a:srgbClr val="0070C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pPr lvl="0"/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Obiettivo specifico</a:t>
            </a:r>
            <a:r>
              <a:rPr lang="it-IT" dirty="0" smtClean="0">
                <a:solidFill>
                  <a:schemeClr val="bg1"/>
                </a:solidFill>
              </a:rPr>
              <a:t>: </a:t>
            </a:r>
            <a:r>
              <a:rPr lang="it-IT" dirty="0">
                <a:solidFill>
                  <a:schemeClr val="bg1"/>
                </a:solidFill>
              </a:rPr>
              <a:t> 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i. migliorare </a:t>
            </a:r>
            <a:r>
              <a:rPr lang="it-IT" dirty="0">
                <a:solidFill>
                  <a:schemeClr val="bg1"/>
                </a:solidFill>
              </a:rPr>
              <a:t>l'accesso all'occupazione di tutte le persone in cerca di lavoro, in particolare i giovani e i disoccupati di lungo periodo, e delle persone inattive, promuovendo il lavoro autonomo e l’economia </a:t>
            </a:r>
            <a:r>
              <a:rPr lang="it-IT" dirty="0" smtClean="0">
                <a:solidFill>
                  <a:schemeClr val="bg1"/>
                </a:solidFill>
              </a:rPr>
              <a:t>sociale00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764686" y="2232448"/>
            <a:ext cx="4267200" cy="4247317"/>
          </a:xfrm>
          <a:prstGeom prst="rect">
            <a:avLst/>
          </a:prstGeom>
          <a:solidFill>
            <a:srgbClr val="FF0000"/>
          </a:solidFill>
          <a:ln w="19050">
            <a:solidFill>
              <a:srgbClr val="FF000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Tipologia di intervento: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 smtClean="0">
                <a:solidFill>
                  <a:schemeClr val="bg1"/>
                </a:solidFill>
              </a:rPr>
              <a:t>Progetto </a:t>
            </a:r>
            <a:r>
              <a:rPr lang="it-IT" dirty="0">
                <a:solidFill>
                  <a:schemeClr val="bg1"/>
                </a:solidFill>
              </a:rPr>
              <a:t>integrato di orientamento, formazione e inserimento occupazionale, fondato su un percorso di accompagnamento all’accesso nel mercato del lavoro tarato su bisogni, aspettative, caratteristiche e aspirazioni dei lavoratori, in particolare per quelli più fragili. </a:t>
            </a:r>
            <a:endParaRPr lang="it-IT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>
                <a:solidFill>
                  <a:schemeClr val="bg1"/>
                </a:solidFill>
              </a:rPr>
              <a:t>Progetto a favore dei lavoratori coinvolti in crisi aziendali, attraverso l’attuazione di misure per il loro reinserimento lavorativo, definite sulla base dei piani di rilancio produttivo delle imprese e/o dei territori di riferimento.</a:t>
            </a:r>
          </a:p>
        </p:txBody>
      </p:sp>
      <p:sp>
        <p:nvSpPr>
          <p:cNvPr id="11" name="CasellaDiTesto 10"/>
          <p:cNvSpPr txBox="1"/>
          <p:nvPr/>
        </p:nvSpPr>
        <p:spPr>
          <a:xfrm rot="16794852">
            <a:off x="7246298" y="3864231"/>
            <a:ext cx="256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Azioni esemplificative …..</a:t>
            </a:r>
            <a:endParaRPr lang="it-IT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2812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80086" y="1805800"/>
            <a:ext cx="8732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b="1" dirty="0"/>
              <a:t>Rafforzamento dell’offerta formativa di tirocini extracurriculari e di quelli estivi, questi ultimi anche in collaborazione con gli istituti scolastici</a:t>
            </a:r>
            <a:r>
              <a:rPr lang="it-IT" dirty="0"/>
              <a:t>.</a:t>
            </a:r>
          </a:p>
        </p:txBody>
      </p:sp>
      <p:sp>
        <p:nvSpPr>
          <p:cNvPr id="3" name="Rettangolo 2"/>
          <p:cNvSpPr/>
          <p:nvPr/>
        </p:nvSpPr>
        <p:spPr>
          <a:xfrm>
            <a:off x="280086" y="2597140"/>
            <a:ext cx="86250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b="1" dirty="0"/>
              <a:t>Realizzazione dei percorsi di formazione per: l’acquisizione di competenze di carattere manageriale  e  gestionale(ivi compresi l’organizzazione del lavoro agile), la  promozione  della  cultura imprenditoriale,  la  creazione  d’impresa,   anche   innovativa,   e   del   lavoro   autonomo,   il   passaggio generazionale e la trasmissione d’impresa, con  attenzione  ai contenuti  e  alle  modalità  attuative  anche  rivolti  alla  componente  giovane  della  forza  lavoro  del  FVG. Le attività formative possono essere integrate con misure di accompagnamento da parte di figure esperte e supporto finanziario sotto forma di sussidi. </a:t>
            </a:r>
          </a:p>
        </p:txBody>
      </p:sp>
      <p:sp>
        <p:nvSpPr>
          <p:cNvPr id="5" name="Rettangolo 4"/>
          <p:cNvSpPr/>
          <p:nvPr/>
        </p:nvSpPr>
        <p:spPr>
          <a:xfrm>
            <a:off x="280086" y="4918159"/>
            <a:ext cx="86250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b="1" dirty="0"/>
              <a:t>Sostegno a percorsi formativi per l’accesso alle professioni regolamentate</a:t>
            </a:r>
          </a:p>
        </p:txBody>
      </p:sp>
    </p:spTree>
    <p:extLst>
      <p:ext uri="{BB962C8B-B14F-4D97-AF65-F5344CB8AC3E}">
        <p14:creationId xmlns:p14="http://schemas.microsoft.com/office/powerpoint/2010/main" val="317529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90771" y="1506148"/>
            <a:ext cx="1975778" cy="646331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Principali linee di intervento previste</a:t>
            </a:r>
          </a:p>
        </p:txBody>
      </p:sp>
      <p:sp>
        <p:nvSpPr>
          <p:cNvPr id="5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237472" y="1647564"/>
            <a:ext cx="3476366" cy="369332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La matrice proposta al partenariato</a:t>
            </a:r>
            <a:endParaRPr lang="it-IT" dirty="0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2158311" y="1845274"/>
            <a:ext cx="815546" cy="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57658" y="3470190"/>
            <a:ext cx="1392195" cy="646331"/>
          </a:xfrm>
          <a:prstGeom prst="rect">
            <a:avLst/>
          </a:prstGeom>
          <a:solidFill>
            <a:srgbClr val="00B050"/>
          </a:solidFill>
          <a:ln w="19050">
            <a:solidFill>
              <a:srgbClr val="00B05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 1 - Occupazione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540470" y="2441835"/>
            <a:ext cx="3492849" cy="2862322"/>
          </a:xfrm>
          <a:prstGeom prst="rect">
            <a:avLst/>
          </a:prstGeom>
          <a:solidFill>
            <a:srgbClr val="0070C0"/>
          </a:solidFill>
          <a:ln w="19050">
            <a:solidFill>
              <a:srgbClr val="0070C0"/>
            </a:solidFill>
            <a:prstDash val="sysDot"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pPr lvl="0"/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Obiettivo specifico</a:t>
            </a:r>
            <a:r>
              <a:rPr lang="it-IT" dirty="0" smtClean="0">
                <a:solidFill>
                  <a:schemeClr val="bg1"/>
                </a:solidFill>
              </a:rPr>
              <a:t>: </a:t>
            </a:r>
            <a:r>
              <a:rPr lang="it-IT" dirty="0">
                <a:solidFill>
                  <a:schemeClr val="bg1"/>
                </a:solidFill>
              </a:rPr>
              <a:t> 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ii. modernizzare </a:t>
            </a:r>
            <a:r>
              <a:rPr lang="it-IT" dirty="0">
                <a:solidFill>
                  <a:schemeClr val="bg1"/>
                </a:solidFill>
              </a:rPr>
              <a:t>le istituzioni e i servizi del mercato del lavoro per valutare e anticipare le esigenze in termini di competenze e garantire un'assistenza e un sostegno tempestivi e su misura nel contesto dell'incontro della domanda e dell'offerta, delle transizioni e della mobilità nel mercato del lavoro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181598" y="2545488"/>
            <a:ext cx="2767908" cy="2585323"/>
          </a:xfrm>
          <a:prstGeom prst="rect">
            <a:avLst/>
          </a:prstGeom>
          <a:solidFill>
            <a:srgbClr val="FF0000"/>
          </a:solidFill>
          <a:ln w="19050">
            <a:solidFill>
              <a:srgbClr val="FF000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Tipologia di intervento:</a:t>
            </a:r>
          </a:p>
          <a:p>
            <a:r>
              <a:rPr lang="it-IT" dirty="0">
                <a:solidFill>
                  <a:schemeClr val="bg1"/>
                </a:solidFill>
              </a:rPr>
              <a:t>Progetto modernizzazione CPI e COR 4.0, attraverso l’attuazione di modalità innovative d’azione e un ampio e rafforzato impiego delle nuove opportunità offerte dalle tecnologie digitali.</a:t>
            </a:r>
          </a:p>
        </p:txBody>
      </p:sp>
      <p:sp>
        <p:nvSpPr>
          <p:cNvPr id="11" name="CasellaDiTesto 10"/>
          <p:cNvSpPr txBox="1"/>
          <p:nvPr/>
        </p:nvSpPr>
        <p:spPr>
          <a:xfrm rot="16794852">
            <a:off x="7271012" y="3641807"/>
            <a:ext cx="256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Azioni esemplificative …..</a:t>
            </a:r>
            <a:endParaRPr lang="it-IT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2083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90771" y="1506148"/>
            <a:ext cx="1975778" cy="646331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Principali linee di intervento previste</a:t>
            </a:r>
          </a:p>
        </p:txBody>
      </p:sp>
      <p:sp>
        <p:nvSpPr>
          <p:cNvPr id="5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237472" y="1647564"/>
            <a:ext cx="3476366" cy="369332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La matrice proposta al partenariato</a:t>
            </a:r>
            <a:endParaRPr lang="it-IT" dirty="0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2158311" y="1845274"/>
            <a:ext cx="815546" cy="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57658" y="3470190"/>
            <a:ext cx="1392195" cy="646331"/>
          </a:xfrm>
          <a:prstGeom prst="rect">
            <a:avLst/>
          </a:prstGeom>
          <a:solidFill>
            <a:srgbClr val="00B050"/>
          </a:solidFill>
          <a:ln w="19050">
            <a:solidFill>
              <a:srgbClr val="00B05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 1 - Occupazione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540470" y="2441835"/>
            <a:ext cx="3179811" cy="3970318"/>
          </a:xfrm>
          <a:prstGeom prst="rect">
            <a:avLst/>
          </a:prstGeom>
          <a:solidFill>
            <a:srgbClr val="0070C0"/>
          </a:solidFill>
          <a:ln w="19050">
            <a:solidFill>
              <a:srgbClr val="0070C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pPr lvl="0"/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Obiettivo specifico</a:t>
            </a:r>
            <a:r>
              <a:rPr lang="it-IT" dirty="0" smtClean="0">
                <a:solidFill>
                  <a:schemeClr val="bg1"/>
                </a:solidFill>
              </a:rPr>
              <a:t>: </a:t>
            </a:r>
            <a:r>
              <a:rPr lang="it-IT" dirty="0">
                <a:solidFill>
                  <a:schemeClr val="bg1"/>
                </a:solidFill>
              </a:rPr>
              <a:t> 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iii. promuovere </a:t>
            </a:r>
            <a:r>
              <a:rPr lang="it-IT" dirty="0">
                <a:solidFill>
                  <a:schemeClr val="bg1"/>
                </a:solidFill>
              </a:rPr>
              <a:t>la partecipazione delle donne al mercato del lavoro garantendo un migliore equilibrio tra lavoro e vita privata compreso l'accesso ai servizi per l'infanzia, un ambiente di lavoro sano e idoneo ad affrontare i rischi per la salute, assicurando l'adattamento dei lavoratori al cambiamento e un invecchiamento attivo e in buona salute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4879107" y="2446632"/>
            <a:ext cx="3070399" cy="3693319"/>
          </a:xfrm>
          <a:prstGeom prst="rect">
            <a:avLst/>
          </a:prstGeom>
          <a:solidFill>
            <a:srgbClr val="FF0000"/>
          </a:solidFill>
          <a:ln w="19050">
            <a:solidFill>
              <a:srgbClr val="FF000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Tipologia di intervento: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>
                <a:solidFill>
                  <a:schemeClr val="bg1"/>
                </a:solidFill>
              </a:rPr>
              <a:t>Progetto per sostenere la genitorialità e migliorare la conciliazione tra famiglia e </a:t>
            </a:r>
            <a:r>
              <a:rPr lang="it-IT" dirty="0" smtClean="0">
                <a:solidFill>
                  <a:schemeClr val="bg1"/>
                </a:solidFill>
              </a:rPr>
              <a:t>lavoro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>
                <a:solidFill>
                  <a:schemeClr val="bg1"/>
                </a:solidFill>
              </a:rPr>
              <a:t>Progetto per rafforzare la salute e sicurezza sul lavoro e per sviluppare la RSI il secondo welfare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>
                <a:solidFill>
                  <a:schemeClr val="bg1"/>
                </a:solidFill>
              </a:rPr>
              <a:t>Progetto di sostegno alla promozione dell’invecchiamento attivo (LR 22/2014)</a:t>
            </a:r>
          </a:p>
        </p:txBody>
      </p:sp>
      <p:sp>
        <p:nvSpPr>
          <p:cNvPr id="11" name="CasellaDiTesto 10"/>
          <p:cNvSpPr txBox="1"/>
          <p:nvPr/>
        </p:nvSpPr>
        <p:spPr>
          <a:xfrm rot="16794852">
            <a:off x="7271012" y="3641807"/>
            <a:ext cx="256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Azioni esemplificative …..</a:t>
            </a:r>
            <a:endParaRPr lang="it-IT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2681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97709" y="1782110"/>
            <a:ext cx="86909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b="1" dirty="0"/>
              <a:t>Implementazione di un sistema di voucher per il pagamento dei nidi d’infanzia, servizi di doposcuola e campi estivi da erogare alle famiglie secondo criteri di progressività basati sull’ISEE, finalizzati a promuovere la genitorialità e rafforzare la partecipazione femminile al lavoro, nonché le attività necessarie per  migliorarne l’</a:t>
            </a:r>
            <a:r>
              <a:rPr lang="it-IT" b="1" dirty="0" err="1"/>
              <a:t>occupabilità</a:t>
            </a:r>
            <a:r>
              <a:rPr lang="it-IT" b="1" dirty="0"/>
              <a:t> (es. formazione) e la ricerca attiva di lavoro.</a:t>
            </a:r>
          </a:p>
        </p:txBody>
      </p:sp>
      <p:sp>
        <p:nvSpPr>
          <p:cNvPr id="3" name="Rettangolo 2"/>
          <p:cNvSpPr/>
          <p:nvPr/>
        </p:nvSpPr>
        <p:spPr>
          <a:xfrm>
            <a:off x="197709" y="3356068"/>
            <a:ext cx="86909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b="1" dirty="0"/>
              <a:t>Realizzazione di interventi anche formativi a sostegno dell’invecchiamento attivo, con una specifica attenzione al rafforzamento dell’accesso degli anziani ai servizi e alle tecnologie ICT e allo sviluppo della cittadinanza attiva nella comunità di riferimento</a:t>
            </a:r>
          </a:p>
        </p:txBody>
      </p:sp>
      <p:sp>
        <p:nvSpPr>
          <p:cNvPr id="4" name="Rettangolo 3"/>
          <p:cNvSpPr/>
          <p:nvPr/>
        </p:nvSpPr>
        <p:spPr>
          <a:xfrm>
            <a:off x="197709" y="4555175"/>
            <a:ext cx="86620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b="1" dirty="0"/>
              <a:t>Attuazione di misure volte ad agevolare il completamento della vita lavorativa da parte di persone in età matura, promuovendo il trasferimento di competenze ai lavoratori più giovani e la ricerca di modalità graduali di uscita dal lavoro, anche tramite forme di impegno sociale e civile.</a:t>
            </a:r>
          </a:p>
        </p:txBody>
      </p:sp>
    </p:spTree>
    <p:extLst>
      <p:ext uri="{BB962C8B-B14F-4D97-AF65-F5344CB8AC3E}">
        <p14:creationId xmlns:p14="http://schemas.microsoft.com/office/powerpoint/2010/main" val="3314187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90771" y="1506148"/>
            <a:ext cx="1975778" cy="646331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Principali linee di intervento previste</a:t>
            </a:r>
          </a:p>
        </p:txBody>
      </p:sp>
      <p:sp>
        <p:nvSpPr>
          <p:cNvPr id="5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237472" y="1647564"/>
            <a:ext cx="3476366" cy="369332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La matrice proposta al partenariato</a:t>
            </a:r>
            <a:endParaRPr lang="it-IT" dirty="0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2158311" y="1845274"/>
            <a:ext cx="815546" cy="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57658" y="3470190"/>
            <a:ext cx="1392195" cy="923330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 2 – istruzione e formazione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540470" y="2441835"/>
            <a:ext cx="4083652" cy="4062651"/>
          </a:xfrm>
          <a:prstGeom prst="rect">
            <a:avLst/>
          </a:prstGeom>
          <a:solidFill>
            <a:srgbClr val="0070C0"/>
          </a:solidFill>
          <a:ln w="19050">
            <a:solidFill>
              <a:srgbClr val="0070C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pPr lvl="0"/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Obiettivo specifico</a:t>
            </a:r>
            <a:r>
              <a:rPr lang="it-IT" dirty="0" smtClean="0">
                <a:solidFill>
                  <a:schemeClr val="bg1"/>
                </a:solidFill>
              </a:rPr>
              <a:t>: </a:t>
            </a:r>
            <a:r>
              <a:rPr lang="it-IT" dirty="0">
                <a:solidFill>
                  <a:schemeClr val="bg1"/>
                </a:solidFill>
              </a:rPr>
              <a:t> </a:t>
            </a:r>
          </a:p>
          <a:p>
            <a:r>
              <a:rPr lang="it-IT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it-IT" sz="1600" dirty="0" smtClean="0">
                <a:solidFill>
                  <a:schemeClr val="bg1"/>
                </a:solidFill>
              </a:rPr>
              <a:t>. </a:t>
            </a:r>
            <a:r>
              <a:rPr lang="it-IT" sz="1600" dirty="0">
                <a:solidFill>
                  <a:schemeClr val="bg1"/>
                </a:solidFill>
              </a:rPr>
              <a:t>migliorare la qualità, l'efficacia e la pertinenza per il mdl dell'istruzione e dei sistemi di formazione, al fine di garantire l'acquisizione di competenze chiave incluse le abilità </a:t>
            </a:r>
            <a:r>
              <a:rPr lang="it-IT" sz="1600" dirty="0" smtClean="0">
                <a:solidFill>
                  <a:schemeClr val="bg1"/>
                </a:solidFill>
              </a:rPr>
              <a:t>digitali</a:t>
            </a:r>
          </a:p>
          <a:p>
            <a:r>
              <a:rPr lang="it-IT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it-IT" sz="1600" dirty="0" smtClean="0">
                <a:solidFill>
                  <a:schemeClr val="bg1"/>
                </a:solidFill>
              </a:rPr>
              <a:t>. </a:t>
            </a:r>
            <a:r>
              <a:rPr lang="it-IT" sz="1600" dirty="0">
                <a:solidFill>
                  <a:schemeClr val="bg1"/>
                </a:solidFill>
              </a:rPr>
              <a:t>promuovere la parità di accesso e di completamento di un'istruzione e una formazione inclusive e di qualità, in particolare per i gruppi svantaggiati, dall'educazione e dall'assistenza prescolare, attraverso l'istruzione e la formazione generale e professionale, fino al livello terziario e all'istruzione e all'apprendimento in età adulta, anche agevolando la mobilità a fini di apprendimento per tutti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824151" y="2446632"/>
            <a:ext cx="2125355" cy="3970318"/>
          </a:xfrm>
          <a:prstGeom prst="rect">
            <a:avLst/>
          </a:prstGeom>
          <a:solidFill>
            <a:srgbClr val="FF0000"/>
          </a:solidFill>
          <a:ln w="19050">
            <a:noFill/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Tipologia di intervento:</a:t>
            </a:r>
          </a:p>
          <a:p>
            <a:r>
              <a:rPr lang="it-IT" dirty="0">
                <a:solidFill>
                  <a:schemeClr val="bg1"/>
                </a:solidFill>
              </a:rPr>
              <a:t>Progetto per il rafforzamento e lo sviluppo dell’offerta educativa e formativa di qualità, accompagnata dal potenziamento della capacità di selezionare le migliori opportunità di studio e formazione</a:t>
            </a:r>
            <a:endParaRPr lang="it-IT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asellaDiTesto 10"/>
          <p:cNvSpPr txBox="1"/>
          <p:nvPr/>
        </p:nvSpPr>
        <p:spPr>
          <a:xfrm rot="16794852">
            <a:off x="7271012" y="3641807"/>
            <a:ext cx="256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Azioni esemplificative …..</a:t>
            </a:r>
            <a:endParaRPr lang="it-IT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590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1849" y="2039029"/>
            <a:ext cx="85755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b="1" dirty="0"/>
              <a:t>Realizzazione di interventi di orientamento educativo nel sistema dell’istruzione e della formazione, avendo attenzione a fornire un supporto alle famiglie, per supportare le transizioni tra i sistemi e promuovere il benessere degli studenti, anche con visite guidate in azienda e con il  coinvolgimento delle imprese nella co-progettazione dei percorsi per lo sviluppo delle competenze trasversali e per l’orientamento (PCTO).</a:t>
            </a:r>
          </a:p>
        </p:txBody>
      </p:sp>
    </p:spTree>
    <p:extLst>
      <p:ext uri="{BB962C8B-B14F-4D97-AF65-F5344CB8AC3E}">
        <p14:creationId xmlns:p14="http://schemas.microsoft.com/office/powerpoint/2010/main" val="1472050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90771" y="1506148"/>
            <a:ext cx="1975778" cy="646331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Principali linee di intervento previste</a:t>
            </a:r>
          </a:p>
        </p:txBody>
      </p:sp>
      <p:sp>
        <p:nvSpPr>
          <p:cNvPr id="5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237472" y="1647564"/>
            <a:ext cx="3476366" cy="369332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La matrice proposta al partenariato</a:t>
            </a:r>
            <a:endParaRPr lang="it-IT" dirty="0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2158311" y="1845274"/>
            <a:ext cx="815546" cy="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57658" y="3470190"/>
            <a:ext cx="1392195" cy="923330"/>
          </a:xfrm>
          <a:prstGeom prst="rect">
            <a:avLst/>
          </a:prstGeom>
          <a:solidFill>
            <a:srgbClr val="FFC000"/>
          </a:solidFill>
          <a:ln w="19050">
            <a:solidFill>
              <a:srgbClr val="00B05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 2 – istruzione e formazione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540470" y="2194698"/>
            <a:ext cx="3482290" cy="4247317"/>
          </a:xfrm>
          <a:prstGeom prst="rect">
            <a:avLst/>
          </a:prstGeom>
          <a:solidFill>
            <a:srgbClr val="0070C0"/>
          </a:solidFill>
          <a:ln w="19050">
            <a:solidFill>
              <a:srgbClr val="0070C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pPr lvl="0"/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Obiettivo specifico</a:t>
            </a:r>
            <a:r>
              <a:rPr lang="it-IT" dirty="0" smtClean="0">
                <a:solidFill>
                  <a:schemeClr val="bg1"/>
                </a:solidFill>
              </a:rPr>
              <a:t>: </a:t>
            </a:r>
            <a:r>
              <a:rPr lang="it-IT" dirty="0">
                <a:solidFill>
                  <a:schemeClr val="bg1"/>
                </a:solidFill>
              </a:rPr>
              <a:t> 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vi. Promuovere </a:t>
            </a:r>
            <a:r>
              <a:rPr lang="it-IT" dirty="0">
                <a:solidFill>
                  <a:schemeClr val="bg1"/>
                </a:solidFill>
              </a:rPr>
              <a:t>l'apprendimento lungo tutto l'arco della vita, in particolare le opportunità di perfezionamento e di riqualificazione flessibili per tutti, tenendo conto delle competenze digitali, anticipando meglio il cambiamento e le nuove competenze richieste sulla base delle esigenze del mercato del lavoro, facilitando il </a:t>
            </a:r>
            <a:r>
              <a:rPr lang="it-IT" dirty="0" err="1">
                <a:solidFill>
                  <a:schemeClr val="bg1"/>
                </a:solidFill>
              </a:rPr>
              <a:t>ri</a:t>
            </a:r>
            <a:r>
              <a:rPr lang="it-IT" dirty="0">
                <a:solidFill>
                  <a:schemeClr val="bg1"/>
                </a:solidFill>
              </a:rPr>
              <a:t>-orientamento professionale e promuovendo la mobilità professionale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222789" y="2215972"/>
            <a:ext cx="2726717" cy="3416320"/>
          </a:xfrm>
          <a:prstGeom prst="rect">
            <a:avLst/>
          </a:prstGeom>
          <a:solidFill>
            <a:srgbClr val="FF0000"/>
          </a:solidFill>
          <a:ln w="19050">
            <a:solidFill>
              <a:srgbClr val="FF000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Tipologia di intervento:</a:t>
            </a:r>
          </a:p>
          <a:p>
            <a:r>
              <a:rPr lang="it-IT" dirty="0">
                <a:solidFill>
                  <a:schemeClr val="bg1"/>
                </a:solidFill>
              </a:rPr>
              <a:t>Progetto per il consolidamento del ruolo e del valore aggiunto della formazione nello sviluppo dei settori trainanti dell’economia del Friuli Venezia Giulia, includendo in questo ambito anche l’economia sociale con un impegno particolare nei confronti dei </a:t>
            </a:r>
            <a:r>
              <a:rPr lang="it-IT" dirty="0" smtClean="0">
                <a:solidFill>
                  <a:schemeClr val="bg1"/>
                </a:solidFill>
              </a:rPr>
              <a:t>giovani</a:t>
            </a:r>
            <a:endParaRPr lang="it-IT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asellaDiTesto 10"/>
          <p:cNvSpPr txBox="1"/>
          <p:nvPr/>
        </p:nvSpPr>
        <p:spPr>
          <a:xfrm rot="16794852">
            <a:off x="7271012" y="3641807"/>
            <a:ext cx="256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Azioni esemplificative …..</a:t>
            </a:r>
            <a:endParaRPr lang="it-IT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3289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90771" y="1506148"/>
            <a:ext cx="1975778" cy="646331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Principali linee di intervento previste</a:t>
            </a:r>
          </a:p>
        </p:txBody>
      </p:sp>
      <p:cxnSp>
        <p:nvCxnSpPr>
          <p:cNvPr id="7" name="Connettore 2 6"/>
          <p:cNvCxnSpPr/>
          <p:nvPr/>
        </p:nvCxnSpPr>
        <p:spPr>
          <a:xfrm flipV="1">
            <a:off x="2158311" y="1845274"/>
            <a:ext cx="815546" cy="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3237472" y="1647564"/>
            <a:ext cx="3476366" cy="369332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La matrice proposta al partenariato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7658" y="3470190"/>
            <a:ext cx="1392195" cy="923330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>
            <a:noFill/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 3 – Inclusione sociale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664040" y="3026723"/>
            <a:ext cx="3031530" cy="1754326"/>
          </a:xfrm>
          <a:prstGeom prst="rect">
            <a:avLst/>
          </a:prstGeom>
          <a:solidFill>
            <a:srgbClr val="0070C0"/>
          </a:solidFill>
          <a:ln w="19050">
            <a:solidFill>
              <a:srgbClr val="0070C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pPr lvl="0"/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Obiettivo specifico</a:t>
            </a:r>
            <a:r>
              <a:rPr lang="it-IT" dirty="0" smtClean="0">
                <a:solidFill>
                  <a:schemeClr val="bg1"/>
                </a:solidFill>
              </a:rPr>
              <a:t>: </a:t>
            </a:r>
            <a:r>
              <a:rPr lang="it-IT" dirty="0">
                <a:solidFill>
                  <a:schemeClr val="bg1"/>
                </a:solidFill>
              </a:rPr>
              <a:t> 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vii. Incentivare </a:t>
            </a:r>
            <a:r>
              <a:rPr lang="it-IT" dirty="0">
                <a:solidFill>
                  <a:schemeClr val="bg1"/>
                </a:solidFill>
              </a:rPr>
              <a:t>l'inclusione attiva, per promuovere le pari opportunità e la partecipazione attiva, e migliorare l'</a:t>
            </a:r>
            <a:r>
              <a:rPr lang="it-IT" dirty="0" err="1">
                <a:solidFill>
                  <a:schemeClr val="bg1"/>
                </a:solidFill>
              </a:rPr>
              <a:t>occupabilità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950935" y="2323066"/>
            <a:ext cx="3122141" cy="3139321"/>
          </a:xfrm>
          <a:prstGeom prst="rect">
            <a:avLst/>
          </a:prstGeom>
          <a:solidFill>
            <a:srgbClr val="FF0000"/>
          </a:solidFill>
          <a:ln w="19050">
            <a:solidFill>
              <a:srgbClr val="FF000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Tipologia di intervento:</a:t>
            </a:r>
          </a:p>
          <a:p>
            <a:r>
              <a:rPr lang="it-IT" dirty="0">
                <a:solidFill>
                  <a:schemeClr val="bg1"/>
                </a:solidFill>
              </a:rPr>
              <a:t>Progetto di consolidamento, miglioramento e ampliamento dei principi di pari opportunità e di contrasto alle disuguaglianze, anche attraverso un sistema di servizi sul territorio di inclusione sociale e di assistenza socio sanitaria di qualità, sostenibili e resilienti. </a:t>
            </a:r>
            <a:endParaRPr lang="it-IT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asellaDiTesto 12"/>
          <p:cNvSpPr txBox="1"/>
          <p:nvPr/>
        </p:nvSpPr>
        <p:spPr>
          <a:xfrm rot="16794852">
            <a:off x="7271012" y="3641807"/>
            <a:ext cx="256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Azioni esemplificative …..</a:t>
            </a:r>
            <a:endParaRPr lang="it-IT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2195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6476" y="1309700"/>
            <a:ext cx="8058150" cy="638200"/>
          </a:xfrm>
        </p:spPr>
        <p:txBody>
          <a:bodyPr/>
          <a:lstStyle/>
          <a:p>
            <a:r>
              <a:rPr lang="it-IT" sz="3200" dirty="0" smtClean="0">
                <a:solidFill>
                  <a:schemeClr val="accent2"/>
                </a:solidFill>
              </a:rPr>
              <a:t>La politica di coesione 2021-2027</a:t>
            </a:r>
            <a:endParaRPr lang="it-IT" sz="3200" dirty="0">
              <a:solidFill>
                <a:schemeClr val="accent2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53706" y="1772816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solidFill>
                  <a:srgbClr val="000000"/>
                </a:solidFill>
              </a:rPr>
              <a:t>P</a:t>
            </a:r>
            <a:r>
              <a:rPr lang="it-IT" sz="2000" dirty="0" smtClean="0">
                <a:solidFill>
                  <a:srgbClr val="000000"/>
                </a:solidFill>
              </a:rPr>
              <a:t>assaggio dagli attuali 11 Obiettivi Tematici ai </a:t>
            </a:r>
            <a:r>
              <a:rPr lang="it-IT" sz="2000" b="1" dirty="0" smtClean="0">
                <a:solidFill>
                  <a:srgbClr val="000000"/>
                </a:solidFill>
              </a:rPr>
              <a:t>5 Obiettivi strategici </a:t>
            </a:r>
            <a:r>
              <a:rPr lang="it-IT" sz="2000" dirty="0" smtClean="0">
                <a:solidFill>
                  <a:srgbClr val="000000"/>
                </a:solidFill>
              </a:rPr>
              <a:t>della programmazione 2021-2027</a:t>
            </a:r>
            <a:endParaRPr lang="it-IT" sz="2000" dirty="0">
              <a:solidFill>
                <a:srgbClr val="000000"/>
              </a:solidFill>
            </a:endParaRPr>
          </a:p>
        </p:txBody>
      </p:sp>
      <p:sp>
        <p:nvSpPr>
          <p:cNvPr id="9" name="Rettangolo 8"/>
          <p:cNvSpPr/>
          <p:nvPr/>
        </p:nvSpPr>
        <p:spPr bwMode="auto">
          <a:xfrm>
            <a:off x="5148064" y="2788608"/>
            <a:ext cx="2887063" cy="52085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endParaRPr lang="it-IT" smtClean="0">
              <a:solidFill>
                <a:srgbClr val="FFFF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75" y="2708920"/>
            <a:ext cx="7925251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00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1232" y="2361848"/>
            <a:ext cx="86003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b="1" dirty="0"/>
              <a:t>Rafforzamento dell’offerta dei servizi del sistema sociosanitario, con interventi di qualificazione/riqualificazione degli operatori sociosanitari. In questo ambito rientra l’attuazione di percorsi di formazione teorico/pratica per figure di </a:t>
            </a:r>
            <a:r>
              <a:rPr lang="it-IT" b="1" dirty="0" err="1"/>
              <a:t>caregiver</a:t>
            </a:r>
            <a:r>
              <a:rPr lang="it-IT" b="1" dirty="0"/>
              <a:t> e del personale di supporto delle unità di osservazione breve intensiva, in ottemperanza di quanto previsto nelle linee d’indirizzo nazionali sul pronto soccorso approvate nell’Accordo Stato-Regioni del 1 agosto 2019</a:t>
            </a:r>
          </a:p>
        </p:txBody>
      </p:sp>
    </p:spTree>
    <p:extLst>
      <p:ext uri="{BB962C8B-B14F-4D97-AF65-F5344CB8AC3E}">
        <p14:creationId xmlns:p14="http://schemas.microsoft.com/office/powerpoint/2010/main" val="9388188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90771" y="1506148"/>
            <a:ext cx="1975778" cy="646331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Principali linee di intervento previste</a:t>
            </a:r>
          </a:p>
        </p:txBody>
      </p:sp>
      <p:cxnSp>
        <p:nvCxnSpPr>
          <p:cNvPr id="7" name="Connettore 2 6"/>
          <p:cNvCxnSpPr/>
          <p:nvPr/>
        </p:nvCxnSpPr>
        <p:spPr>
          <a:xfrm flipV="1">
            <a:off x="2158311" y="1845274"/>
            <a:ext cx="815546" cy="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3237472" y="1647564"/>
            <a:ext cx="3476366" cy="369332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La matrice proposta al partenariato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7658" y="3470190"/>
            <a:ext cx="1392195" cy="923330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>
            <a:noFill/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 3 – Inclusione sociale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729944" y="2252364"/>
            <a:ext cx="4382532" cy="4247317"/>
          </a:xfrm>
          <a:prstGeom prst="rect">
            <a:avLst/>
          </a:prstGeom>
          <a:solidFill>
            <a:srgbClr val="0070C0"/>
          </a:solidFill>
          <a:ln w="19050">
            <a:solidFill>
              <a:srgbClr val="0070C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pPr lvl="0"/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Obiettivo specifico</a:t>
            </a:r>
            <a:r>
              <a:rPr lang="it-IT" dirty="0" smtClean="0">
                <a:solidFill>
                  <a:schemeClr val="bg1"/>
                </a:solidFill>
              </a:rPr>
              <a:t>: </a:t>
            </a:r>
            <a:r>
              <a:rPr lang="it-IT" dirty="0">
                <a:solidFill>
                  <a:schemeClr val="bg1"/>
                </a:solidFill>
              </a:rPr>
              <a:t> 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viii. Promuovere </a:t>
            </a:r>
            <a:r>
              <a:rPr lang="it-IT" dirty="0">
                <a:solidFill>
                  <a:schemeClr val="bg1"/>
                </a:solidFill>
              </a:rPr>
              <a:t>l'integrazione socioeconomica di cittadini di paesi terzi e delle comunità emarginate come i </a:t>
            </a:r>
            <a:r>
              <a:rPr lang="it-IT" dirty="0" smtClean="0">
                <a:solidFill>
                  <a:schemeClr val="bg1"/>
                </a:solidFill>
              </a:rPr>
              <a:t>rom</a:t>
            </a:r>
          </a:p>
          <a:p>
            <a:r>
              <a:rPr lang="it-IT" sz="1600" dirty="0" smtClean="0">
                <a:solidFill>
                  <a:schemeClr val="bg1"/>
                </a:solidFill>
              </a:rPr>
              <a:t>ix. </a:t>
            </a:r>
            <a:r>
              <a:rPr lang="it-IT" dirty="0">
                <a:solidFill>
                  <a:schemeClr val="bg1"/>
                </a:solidFill>
              </a:rPr>
              <a:t>migliorare l'accesso paritario e tempestivo a servizi di qualità, sostenibili e a prezzi accessibili; modernizzare i sistemi di protezione sociale, anche promuovendo l'accesso alla protezione sociale; migliorare l'accessibilità, l'efficacia e la resilienza dei sistemi sanitari e dei servizi di assistenza di lunga </a:t>
            </a:r>
            <a:r>
              <a:rPr lang="it-IT" dirty="0" smtClean="0">
                <a:solidFill>
                  <a:schemeClr val="bg1"/>
                </a:solidFill>
              </a:rPr>
              <a:t>durata</a:t>
            </a:r>
          </a:p>
          <a:p>
            <a:r>
              <a:rPr lang="it-IT" sz="1600" dirty="0" smtClean="0">
                <a:solidFill>
                  <a:schemeClr val="bg1"/>
                </a:solidFill>
              </a:rPr>
              <a:t>x. </a:t>
            </a:r>
            <a:r>
              <a:rPr lang="it-IT" dirty="0">
                <a:solidFill>
                  <a:schemeClr val="bg1"/>
                </a:solidFill>
              </a:rPr>
              <a:t>promuovere l'integrazione sociale delle persone a rischio di povertà o di esclusione sociale, compresi gli indigenti e i bambini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367849" y="2323066"/>
            <a:ext cx="1837037" cy="2308324"/>
          </a:xfrm>
          <a:prstGeom prst="rect">
            <a:avLst/>
          </a:prstGeom>
          <a:solidFill>
            <a:srgbClr val="FF0000"/>
          </a:solidFill>
          <a:ln w="19050">
            <a:solidFill>
              <a:srgbClr val="FF0000"/>
            </a:solidFill>
            <a:prstDash val="sysDot"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Tipologia di intervento:</a:t>
            </a:r>
          </a:p>
          <a:p>
            <a:r>
              <a:rPr lang="it-IT" dirty="0">
                <a:solidFill>
                  <a:schemeClr val="bg1"/>
                </a:solidFill>
              </a:rPr>
              <a:t>Progetto contrasto alla povertà con uno specifico impegno a quella minorile </a:t>
            </a:r>
            <a:endParaRPr lang="it-IT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asellaDiTesto 8"/>
          <p:cNvSpPr txBox="1"/>
          <p:nvPr/>
        </p:nvSpPr>
        <p:spPr>
          <a:xfrm rot="16794852">
            <a:off x="7271012" y="3641807"/>
            <a:ext cx="256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Azioni esemplificative …..</a:t>
            </a:r>
            <a:endParaRPr lang="it-IT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68200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63611" y="1729946"/>
            <a:ext cx="3863546" cy="369332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La risposta del partenariato territoriale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63611" y="2487827"/>
            <a:ext cx="8732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Al fine di acquisire riscontro dal partenariato territoriale rispetto al quadro programmatorio proposto, l’AdG ha predisposto un apposito questionario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2195384" y="3300773"/>
            <a:ext cx="4572000" cy="2760756"/>
          </a:xfrm>
          <a:prstGeom prst="rect">
            <a:avLst/>
          </a:prstGeom>
          <a:solidFill>
            <a:schemeClr val="bg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marR="359410" algn="ctr">
              <a:lnSpc>
                <a:spcPct val="105000"/>
              </a:lnSpc>
              <a:spcAft>
                <a:spcPts val="0"/>
              </a:spcAft>
            </a:pPr>
            <a:r>
              <a:rPr lang="it-IT" sz="20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PROGRAMMA OPERATIVO FSE+ 2021-2027</a:t>
            </a:r>
            <a:endParaRPr lang="it-IT" sz="14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359410" algn="ctr">
              <a:lnSpc>
                <a:spcPct val="105000"/>
              </a:lnSpc>
              <a:spcAft>
                <a:spcPts val="0"/>
              </a:spcAft>
            </a:pPr>
            <a:r>
              <a:rPr lang="it-IT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it-IT" sz="14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359410" algn="ctr">
              <a:lnSpc>
                <a:spcPct val="105000"/>
              </a:lnSpc>
              <a:spcAft>
                <a:spcPts val="0"/>
              </a:spcAft>
            </a:pPr>
            <a:r>
              <a:rPr lang="it-IT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SCHEDA PER LA RACCOLTA DI CONTRIBUTI ED ORIENTAMENTI DEI MEMBRI DEL PARTENARIATO </a:t>
            </a:r>
            <a:endParaRPr lang="it-IT" sz="14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359410" algn="ctr">
              <a:lnSpc>
                <a:spcPct val="105000"/>
              </a:lnSpc>
              <a:spcAft>
                <a:spcPts val="0"/>
              </a:spcAft>
            </a:pPr>
            <a:r>
              <a:rPr lang="it-IT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 LA DEFINIZIONE DELLA PROGRAMMAZIONE DEL FSE+ </a:t>
            </a:r>
            <a:endParaRPr lang="it-IT" sz="14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2021-2027 IN FRIULI VENEZIA GIULIA</a:t>
            </a:r>
            <a:endParaRPr lang="it-IT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38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800" y="2506921"/>
            <a:ext cx="7976418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07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07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07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07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07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07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07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07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07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0788" algn="l"/>
              </a:tabLst>
            </a:pPr>
            <a:r>
              <a:rPr kumimoji="0" lang="it-IT" alt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SCHEDA DI RILEVAZIONE PER LA RACCOLTA DEI CONTRIBUTI DEL PARTENARIATO PER LA DEFINIZIONE DEL POR FSE+ FVG 2021-2027</a:t>
            </a:r>
            <a:endParaRPr kumimoji="0" lang="it-IT" alt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0788" algn="l"/>
              </a:tabLst>
            </a:pPr>
            <a:endParaRPr kumimoji="0" lang="it-IT" alt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  <a:hlinkClick r:id="rId3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6300788" algn="l"/>
              </a:tabLst>
            </a:pPr>
            <a:r>
              <a:rPr kumimoji="0" lang="it-IT" alt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ANAGRAFICA</a:t>
            </a:r>
            <a:endParaRPr kumimoji="0" lang="it-IT" alt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0788" algn="l"/>
              </a:tabLst>
            </a:pPr>
            <a:endParaRPr kumimoji="0" lang="it-IT" alt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  <a:hlinkClick r:id="rId4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6300788" algn="l"/>
              </a:tabLst>
            </a:pPr>
            <a:r>
              <a:rPr kumimoji="0" lang="it-IT" alt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SEZIONE 1: Obiettivo strategico 4 "Un'Europa più sociale attraverso l’attuazione del pilastro europeo dei diritti sociali" - RILEVAZIONE DEL GIUDIZIO IN TERMINI DI RILEVANZA DEGLI OBIETTIVI SPECIFICI DEL FSE+</a:t>
            </a:r>
            <a:endParaRPr kumimoji="0" lang="it-IT" alt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  <a:hlinkClick r:id="rId5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0788" algn="l"/>
              </a:tabLst>
            </a:pPr>
            <a:endParaRPr kumimoji="0" lang="it-IT" alt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  <a:hlinkClick r:id="rId5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6300788" algn="l"/>
              </a:tabLst>
            </a:pPr>
            <a:r>
              <a:rPr kumimoji="0" lang="it-IT" alt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SEZIONE 2: GLI OBIETTIVI SPECIFICI DEL FSE+. RILEVAZIONE DELLA PRIORITA’ DELLE TIPOLOGIE DI INTERVENTO</a:t>
            </a:r>
            <a:r>
              <a:rPr kumimoji="0" lang="it-IT" alt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04800" y="1898411"/>
            <a:ext cx="3056238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Articolazione del questionario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200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63611" y="1729946"/>
            <a:ext cx="2504303" cy="369332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La preparazione del POR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63611" y="2644349"/>
            <a:ext cx="84190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 avvenuta conclusione di questa prima fase del partenariato e della restituzione degli esiti derivanti dalla compilazione del questionario, l’Autorità di gestione darà avvio alla scrittura del Programma Operativo FSE+ 2021/2027, con l’obiettivo di giungere alla stesura di una prima bozza tra la fine di ottobre e inizio di novembre 2020.   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0714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 bwMode="auto">
          <a:xfrm>
            <a:off x="879505" y="4390778"/>
            <a:ext cx="8036882" cy="304542"/>
          </a:xfrm>
          <a:prstGeom prst="rect">
            <a:avLst/>
          </a:prstGeom>
          <a:ln w="28575">
            <a:solidFill>
              <a:schemeClr val="accent5">
                <a:lumMod val="75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851494" y="1880721"/>
            <a:ext cx="800564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rgbClr val="000000"/>
                </a:solidFill>
              </a:rPr>
              <a:t>La proposta di Regolamento Disposizioni Comuni ha individuato 5 Obiettivi strategici, che sostituiscono gli attuali Obiettivi tematici:</a:t>
            </a:r>
          </a:p>
          <a:p>
            <a:pPr marL="457200" indent="-457200" algn="just">
              <a:buFontTx/>
              <a:buAutoNum type="alphaLcParenR"/>
            </a:pPr>
            <a:r>
              <a:rPr lang="it-IT" sz="1600" b="1" dirty="0" smtClean="0">
                <a:solidFill>
                  <a:srgbClr val="3333CC">
                    <a:lumMod val="75000"/>
                  </a:srgbClr>
                </a:solidFill>
              </a:rPr>
              <a:t>un’Europa </a:t>
            </a:r>
            <a:r>
              <a:rPr lang="it-IT" sz="1600" b="1" dirty="0">
                <a:solidFill>
                  <a:srgbClr val="3333CC">
                    <a:lumMod val="75000"/>
                  </a:srgbClr>
                </a:solidFill>
              </a:rPr>
              <a:t>più </a:t>
            </a:r>
            <a:r>
              <a:rPr lang="it-IT" sz="1600" b="1" dirty="0" smtClean="0">
                <a:solidFill>
                  <a:srgbClr val="3333CC">
                    <a:lumMod val="75000"/>
                  </a:srgbClr>
                </a:solidFill>
              </a:rPr>
              <a:t>intelligente </a:t>
            </a:r>
            <a:r>
              <a:rPr lang="it-IT" sz="1600" dirty="0" smtClean="0">
                <a:solidFill>
                  <a:srgbClr val="000000"/>
                </a:solidFill>
              </a:rPr>
              <a:t>attraverso </a:t>
            </a:r>
            <a:r>
              <a:rPr lang="it-IT" sz="1600" dirty="0">
                <a:solidFill>
                  <a:srgbClr val="000000"/>
                </a:solidFill>
              </a:rPr>
              <a:t>la promozione di una trasformazione economica innovativa e </a:t>
            </a:r>
            <a:r>
              <a:rPr lang="it-IT" sz="1600" dirty="0" smtClean="0">
                <a:solidFill>
                  <a:srgbClr val="000000"/>
                </a:solidFill>
              </a:rPr>
              <a:t>intelligente;</a:t>
            </a:r>
          </a:p>
          <a:p>
            <a:pPr marL="457200" indent="-457200" algn="just">
              <a:buFontTx/>
              <a:buAutoNum type="alphaLcParenR"/>
            </a:pPr>
            <a:r>
              <a:rPr lang="it-IT" sz="1600" b="1" dirty="0" smtClean="0">
                <a:solidFill>
                  <a:srgbClr val="3333CC">
                    <a:lumMod val="75000"/>
                  </a:srgbClr>
                </a:solidFill>
              </a:rPr>
              <a:t>un’Europa </a:t>
            </a:r>
            <a:r>
              <a:rPr lang="it-IT" sz="1600" b="1" dirty="0">
                <a:solidFill>
                  <a:srgbClr val="3333CC">
                    <a:lumMod val="75000"/>
                  </a:srgbClr>
                </a:solidFill>
              </a:rPr>
              <a:t>più verde </a:t>
            </a:r>
            <a:r>
              <a:rPr lang="it-IT" sz="1600" dirty="0">
                <a:solidFill>
                  <a:srgbClr val="000000"/>
                </a:solidFill>
              </a:rPr>
              <a:t>e a basse emissioni di carbonio </a:t>
            </a:r>
            <a:r>
              <a:rPr lang="it-IT" sz="1600" dirty="0" smtClean="0">
                <a:solidFill>
                  <a:srgbClr val="000000"/>
                </a:solidFill>
              </a:rPr>
              <a:t>attraverso </a:t>
            </a:r>
            <a:r>
              <a:rPr lang="it-IT" sz="1600" dirty="0">
                <a:solidFill>
                  <a:srgbClr val="000000"/>
                </a:solidFill>
              </a:rPr>
              <a:t>la promozione di una transizione verso un’energia pulita ed equa, di investimenti verdi e blu, dell’economia circolare, dell’adattamento ai cambiamenti climatici e della gestione e prevenzione dei </a:t>
            </a:r>
            <a:r>
              <a:rPr lang="it-IT" sz="1600" dirty="0" smtClean="0">
                <a:solidFill>
                  <a:srgbClr val="000000"/>
                </a:solidFill>
              </a:rPr>
              <a:t>rischi;</a:t>
            </a:r>
          </a:p>
          <a:p>
            <a:pPr marL="457200" indent="-457200" algn="just">
              <a:buFontTx/>
              <a:buAutoNum type="alphaLcParenR"/>
            </a:pPr>
            <a:r>
              <a:rPr lang="it-IT" sz="1600" b="1" dirty="0" smtClean="0">
                <a:solidFill>
                  <a:srgbClr val="3333CC">
                    <a:lumMod val="75000"/>
                  </a:srgbClr>
                </a:solidFill>
              </a:rPr>
              <a:t>un’Europa </a:t>
            </a:r>
            <a:r>
              <a:rPr lang="it-IT" sz="1600" b="1" dirty="0">
                <a:solidFill>
                  <a:srgbClr val="3333CC">
                    <a:lumMod val="75000"/>
                  </a:srgbClr>
                </a:solidFill>
              </a:rPr>
              <a:t>più connessa </a:t>
            </a:r>
            <a:r>
              <a:rPr lang="it-IT" sz="1600" dirty="0" smtClean="0">
                <a:solidFill>
                  <a:srgbClr val="000000"/>
                </a:solidFill>
              </a:rPr>
              <a:t>attraverso </a:t>
            </a:r>
            <a:r>
              <a:rPr lang="it-IT" sz="1600" dirty="0">
                <a:solidFill>
                  <a:srgbClr val="000000"/>
                </a:solidFill>
              </a:rPr>
              <a:t>il rafforzamento della mobilità e della connettività regionale alle </a:t>
            </a:r>
            <a:r>
              <a:rPr lang="it-IT" sz="1600" dirty="0" smtClean="0">
                <a:solidFill>
                  <a:srgbClr val="000000"/>
                </a:solidFill>
              </a:rPr>
              <a:t>TIC;</a:t>
            </a:r>
          </a:p>
          <a:p>
            <a:pPr marL="457200" indent="-457200" algn="just">
              <a:buFontTx/>
              <a:buAutoNum type="alphaLcParenR"/>
            </a:pPr>
            <a:r>
              <a:rPr lang="it-IT" sz="1600" b="1" dirty="0" smtClean="0">
                <a:solidFill>
                  <a:srgbClr val="3333CC">
                    <a:lumMod val="75000"/>
                  </a:srgbClr>
                </a:solidFill>
              </a:rPr>
              <a:t>un’Europa </a:t>
            </a:r>
            <a:r>
              <a:rPr lang="it-IT" sz="1600" b="1" dirty="0">
                <a:solidFill>
                  <a:srgbClr val="3333CC">
                    <a:lumMod val="75000"/>
                  </a:srgbClr>
                </a:solidFill>
              </a:rPr>
              <a:t>più sociale </a:t>
            </a:r>
            <a:r>
              <a:rPr lang="it-IT" sz="1600" dirty="0" smtClean="0">
                <a:solidFill>
                  <a:srgbClr val="000000"/>
                </a:solidFill>
              </a:rPr>
              <a:t>attraverso </a:t>
            </a:r>
            <a:r>
              <a:rPr lang="it-IT" sz="1600" dirty="0">
                <a:solidFill>
                  <a:srgbClr val="000000"/>
                </a:solidFill>
              </a:rPr>
              <a:t>l’attuazione del </a:t>
            </a:r>
            <a:r>
              <a:rPr lang="it-IT" sz="1600" b="1" dirty="0">
                <a:solidFill>
                  <a:srgbClr val="3333CC">
                    <a:lumMod val="75000"/>
                  </a:srgbClr>
                </a:solidFill>
              </a:rPr>
              <a:t>Pilastro europeo dei Diritti </a:t>
            </a:r>
            <a:r>
              <a:rPr lang="it-IT" sz="1600" b="1" dirty="0" smtClean="0">
                <a:solidFill>
                  <a:srgbClr val="3333CC">
                    <a:lumMod val="75000"/>
                  </a:srgbClr>
                </a:solidFill>
              </a:rPr>
              <a:t>Sociali</a:t>
            </a:r>
            <a:r>
              <a:rPr lang="it-IT" sz="1600" dirty="0" smtClean="0">
                <a:solidFill>
                  <a:srgbClr val="000000"/>
                </a:solidFill>
              </a:rPr>
              <a:t>;</a:t>
            </a:r>
          </a:p>
          <a:p>
            <a:pPr marL="457200" indent="-457200" algn="just">
              <a:buFontTx/>
              <a:buAutoNum type="alphaLcParenR"/>
            </a:pPr>
            <a:r>
              <a:rPr lang="it-IT" sz="1600" b="1" dirty="0" smtClean="0">
                <a:solidFill>
                  <a:srgbClr val="3333CC">
                    <a:lumMod val="75000"/>
                  </a:srgbClr>
                </a:solidFill>
              </a:rPr>
              <a:t>un’Europa </a:t>
            </a:r>
            <a:r>
              <a:rPr lang="it-IT" sz="1600" b="1" dirty="0">
                <a:solidFill>
                  <a:srgbClr val="3333CC">
                    <a:lumMod val="75000"/>
                  </a:srgbClr>
                </a:solidFill>
              </a:rPr>
              <a:t>più vicina ai cittadini </a:t>
            </a:r>
            <a:r>
              <a:rPr lang="it-IT" sz="1600" dirty="0" smtClean="0">
                <a:solidFill>
                  <a:srgbClr val="000000"/>
                </a:solidFill>
              </a:rPr>
              <a:t>attraverso </a:t>
            </a:r>
            <a:r>
              <a:rPr lang="it-IT" sz="1600" dirty="0">
                <a:solidFill>
                  <a:srgbClr val="000000"/>
                </a:solidFill>
              </a:rPr>
              <a:t>la promozione dello sviluppo sostenibile e integrato delle zone urbane, rurali e costiere e delle iniziative locali</a:t>
            </a:r>
            <a:r>
              <a:rPr lang="it-IT" sz="1600" dirty="0" smtClean="0">
                <a:solidFill>
                  <a:srgbClr val="000000"/>
                </a:solidFill>
              </a:rPr>
              <a:t>.</a:t>
            </a:r>
            <a:endParaRPr lang="it-IT" sz="1600" dirty="0">
              <a:solidFill>
                <a:srgbClr val="00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331640" y="5300053"/>
            <a:ext cx="7632848" cy="584775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rgbClr val="000000"/>
                </a:solidFill>
              </a:rPr>
              <a:t>Il </a:t>
            </a:r>
            <a:r>
              <a:rPr lang="it-IT" sz="1600" b="1" dirty="0" smtClean="0">
                <a:solidFill>
                  <a:srgbClr val="000000"/>
                </a:solidFill>
              </a:rPr>
              <a:t>Fondo Sociale Europeo+ </a:t>
            </a:r>
            <a:r>
              <a:rPr lang="it-IT" sz="1600" dirty="0" smtClean="0">
                <a:solidFill>
                  <a:srgbClr val="000000"/>
                </a:solidFill>
              </a:rPr>
              <a:t>trova collocazione all’interno dell’</a:t>
            </a:r>
            <a:r>
              <a:rPr lang="it-IT" sz="1600" b="1" dirty="0" smtClean="0">
                <a:solidFill>
                  <a:srgbClr val="000000"/>
                </a:solidFill>
              </a:rPr>
              <a:t>Obiettivo strategico (OP 4) </a:t>
            </a:r>
            <a:r>
              <a:rPr lang="it-IT" sz="1600" dirty="0" smtClean="0">
                <a:solidFill>
                  <a:srgbClr val="000000"/>
                </a:solidFill>
              </a:rPr>
              <a:t>– </a:t>
            </a:r>
            <a:r>
              <a:rPr lang="it-IT" sz="1600" b="1" dirty="0" smtClean="0">
                <a:solidFill>
                  <a:srgbClr val="000000"/>
                </a:solidFill>
              </a:rPr>
              <a:t>Un’Europa più sociale </a:t>
            </a:r>
            <a:endParaRPr lang="it-IT" sz="1600" b="1" dirty="0">
              <a:solidFill>
                <a:srgbClr val="000000"/>
              </a:solidFill>
            </a:endParaRPr>
          </a:p>
        </p:txBody>
      </p:sp>
      <p:sp>
        <p:nvSpPr>
          <p:cNvPr id="9" name="Freccia circolare a destra 8"/>
          <p:cNvSpPr/>
          <p:nvPr/>
        </p:nvSpPr>
        <p:spPr bwMode="auto">
          <a:xfrm rot="20565230">
            <a:off x="133446" y="4486394"/>
            <a:ext cx="928217" cy="1867514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endParaRPr lang="it-IT" smtClean="0">
              <a:solidFill>
                <a:srgbClr val="000000"/>
              </a:solidFill>
            </a:endParaRPr>
          </a:p>
        </p:txBody>
      </p:sp>
      <p:sp>
        <p:nvSpPr>
          <p:cNvPr id="11" name="Nastro perforato 10"/>
          <p:cNvSpPr/>
          <p:nvPr/>
        </p:nvSpPr>
        <p:spPr bwMode="auto">
          <a:xfrm>
            <a:off x="122399" y="1628800"/>
            <a:ext cx="720079" cy="432048"/>
          </a:xfrm>
          <a:prstGeom prst="flowChartPunchedTap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it-IT" sz="900" dirty="0" smtClean="0">
                <a:solidFill>
                  <a:srgbClr val="FFFFFF"/>
                </a:solidFill>
              </a:rPr>
              <a:t>Art. 4 RDC</a:t>
            </a: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22399" y="1439121"/>
            <a:ext cx="9021601" cy="350168"/>
          </a:xfrm>
        </p:spPr>
        <p:txBody>
          <a:bodyPr>
            <a:normAutofit fontScale="90000"/>
          </a:bodyPr>
          <a:lstStyle/>
          <a:p>
            <a:pPr algn="just"/>
            <a:r>
              <a:rPr lang="it-IT" sz="2400" dirty="0" smtClean="0">
                <a:solidFill>
                  <a:schemeClr val="accent2"/>
                </a:solidFill>
              </a:rPr>
              <a:t>Il quadro programmatorio del nuovo FSE Plus 2021-2027 (1)</a:t>
            </a:r>
            <a:endParaRPr lang="it-IT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741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/>
          </p:nvPr>
        </p:nvGraphicFramePr>
        <p:xfrm>
          <a:off x="912005" y="2203123"/>
          <a:ext cx="7414592" cy="3689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ttangolo 7"/>
          <p:cNvSpPr/>
          <p:nvPr/>
        </p:nvSpPr>
        <p:spPr>
          <a:xfrm>
            <a:off x="190809" y="1556792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dirty="0">
                <a:solidFill>
                  <a:srgbClr val="000000"/>
                </a:solidFill>
              </a:rPr>
              <a:t>P</a:t>
            </a:r>
            <a:r>
              <a:rPr lang="it-IT" sz="1800" dirty="0" smtClean="0">
                <a:solidFill>
                  <a:srgbClr val="000000"/>
                </a:solidFill>
              </a:rPr>
              <a:t>rincipale </a:t>
            </a:r>
            <a:r>
              <a:rPr lang="it-IT" sz="1800" dirty="0">
                <a:solidFill>
                  <a:srgbClr val="000000"/>
                </a:solidFill>
              </a:rPr>
              <a:t>strumento dell'UE per </a:t>
            </a:r>
            <a:r>
              <a:rPr lang="it-IT" sz="1800" b="1" dirty="0">
                <a:solidFill>
                  <a:srgbClr val="000000"/>
                </a:solidFill>
              </a:rPr>
              <a:t>investire nelle </a:t>
            </a:r>
            <a:r>
              <a:rPr lang="it-IT" sz="1800" b="1" dirty="0" smtClean="0">
                <a:solidFill>
                  <a:srgbClr val="000000"/>
                </a:solidFill>
              </a:rPr>
              <a:t>persone </a:t>
            </a:r>
            <a:r>
              <a:rPr lang="it-IT" sz="1800" dirty="0" smtClean="0">
                <a:solidFill>
                  <a:srgbClr val="000000"/>
                </a:solidFill>
              </a:rPr>
              <a:t>e </a:t>
            </a:r>
            <a:r>
              <a:rPr lang="it-IT" sz="1800" dirty="0">
                <a:solidFill>
                  <a:srgbClr val="000000"/>
                </a:solidFill>
              </a:rPr>
              <a:t>attuare il </a:t>
            </a:r>
            <a:r>
              <a:rPr lang="it-IT" sz="1800" b="1" dirty="0">
                <a:solidFill>
                  <a:srgbClr val="000000"/>
                </a:solidFill>
              </a:rPr>
              <a:t>P</a:t>
            </a:r>
            <a:r>
              <a:rPr lang="it-IT" sz="1800" b="1" dirty="0" smtClean="0">
                <a:solidFill>
                  <a:srgbClr val="000000"/>
                </a:solidFill>
              </a:rPr>
              <a:t>ilastro </a:t>
            </a:r>
            <a:r>
              <a:rPr lang="it-IT" sz="1800" b="1" dirty="0">
                <a:solidFill>
                  <a:srgbClr val="000000"/>
                </a:solidFill>
              </a:rPr>
              <a:t>europeo dei diritti sociali</a:t>
            </a:r>
            <a:r>
              <a:rPr lang="it-IT" sz="1800" dirty="0">
                <a:solidFill>
                  <a:srgbClr val="000000"/>
                </a:solidFill>
              </a:rPr>
              <a:t>, attraverso l’accorpamento </a:t>
            </a:r>
            <a:r>
              <a:rPr lang="it-IT" sz="1800" dirty="0" smtClean="0">
                <a:solidFill>
                  <a:srgbClr val="000000"/>
                </a:solidFill>
              </a:rPr>
              <a:t>dei seguenti Fondi</a:t>
            </a:r>
            <a:r>
              <a:rPr lang="it-IT" sz="180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22399" y="980728"/>
            <a:ext cx="9021601" cy="350168"/>
          </a:xfrm>
        </p:spPr>
        <p:txBody>
          <a:bodyPr>
            <a:normAutofit fontScale="90000"/>
          </a:bodyPr>
          <a:lstStyle/>
          <a:p>
            <a:pPr algn="just"/>
            <a:r>
              <a:rPr lang="it-IT" sz="2400" dirty="0" smtClean="0">
                <a:solidFill>
                  <a:schemeClr val="accent2"/>
                </a:solidFill>
              </a:rPr>
              <a:t>Il quadro programmatorio del nuovo FSE Plus 2021-2027 (2)</a:t>
            </a:r>
            <a:endParaRPr lang="it-IT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32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ottotitolo 1"/>
          <p:cNvSpPr>
            <a:spLocks noGrp="1"/>
          </p:cNvSpPr>
          <p:nvPr>
            <p:ph type="subTitle" idx="1"/>
          </p:nvPr>
        </p:nvSpPr>
        <p:spPr>
          <a:xfrm>
            <a:off x="5163065" y="422232"/>
            <a:ext cx="3519616" cy="418027"/>
          </a:xfrm>
        </p:spPr>
        <p:txBody>
          <a:bodyPr>
            <a:noAutofit/>
          </a:bodyPr>
          <a:lstStyle/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</a:t>
            </a:r>
            <a:r>
              <a:rPr lang="it-IT" sz="2000" dirty="0">
                <a:solidFill>
                  <a:schemeClr val="bg1"/>
                </a:solidFill>
              </a:rPr>
              <a:t>della preparazione del programma 2021-2027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388973" y="2397214"/>
            <a:ext cx="65902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L’Autorità di gestione ha partecipato alle attività partenariali svolte nell’ambito dei tavoli nazionali e finalizzati ad individuare i principali ambiti di intervento all‘interno dell’Obiettivo </a:t>
            </a:r>
            <a:r>
              <a:rPr lang="it-IT" dirty="0"/>
              <a:t>strategico 4 "</a:t>
            </a:r>
            <a:r>
              <a:rPr lang="it-IT" i="1" dirty="0"/>
              <a:t>Un'Europa più sociale attraverso l’attuazione del pilastro europeo dei diritti sociali</a:t>
            </a:r>
            <a:r>
              <a:rPr lang="it-IT" dirty="0"/>
              <a:t>", </a:t>
            </a:r>
            <a:r>
              <a:rPr lang="it-IT" dirty="0" smtClean="0"/>
              <a:t>e degli 11 </a:t>
            </a:r>
            <a:r>
              <a:rPr lang="it-IT" dirty="0"/>
              <a:t>Obiettivi specifici </a:t>
            </a:r>
            <a:r>
              <a:rPr lang="it-IT" dirty="0" smtClean="0"/>
              <a:t>perseguiti da FSE+ nei </a:t>
            </a:r>
            <a:r>
              <a:rPr lang="it-IT" dirty="0"/>
              <a:t>settori dell’occupazione, dell’istruzione, dell’inclusione sociale e della </a:t>
            </a:r>
            <a:r>
              <a:rPr lang="it-IT" dirty="0" smtClean="0"/>
              <a:t>salute.  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45984" y="1655805"/>
            <a:ext cx="2042989" cy="369332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Attività partenariali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45984" y="3105664"/>
            <a:ext cx="1433389" cy="646331"/>
          </a:xfrm>
          <a:prstGeom prst="rect">
            <a:avLst/>
          </a:prstGeom>
          <a:noFill/>
          <a:ln w="1270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Partenariato nazionale</a:t>
            </a:r>
            <a:endParaRPr lang="it-IT" dirty="0"/>
          </a:p>
        </p:txBody>
      </p:sp>
      <p:sp>
        <p:nvSpPr>
          <p:cNvPr id="10" name="Freccia a destra 9"/>
          <p:cNvSpPr/>
          <p:nvPr/>
        </p:nvSpPr>
        <p:spPr>
          <a:xfrm>
            <a:off x="1779373" y="2792629"/>
            <a:ext cx="329513" cy="1260389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285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45984" y="1655805"/>
            <a:ext cx="2042989" cy="369332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Attività partenariali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45984" y="3105664"/>
            <a:ext cx="1433389" cy="646331"/>
          </a:xfrm>
          <a:prstGeom prst="rect">
            <a:avLst/>
          </a:prstGeom>
          <a:noFill/>
          <a:ln w="1270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Partenariato interno</a:t>
            </a:r>
            <a:endParaRPr lang="it-IT" dirty="0"/>
          </a:p>
        </p:txBody>
      </p:sp>
      <p:sp>
        <p:nvSpPr>
          <p:cNvPr id="5" name="Freccia a destra 4"/>
          <p:cNvSpPr/>
          <p:nvPr/>
        </p:nvSpPr>
        <p:spPr>
          <a:xfrm>
            <a:off x="1779373" y="2792629"/>
            <a:ext cx="329513" cy="1260389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2809103" y="2561964"/>
            <a:ext cx="59065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 esito a quanto emerso dai tavoli nazionali e con le declinazioni derivanti dalle specificità del contesto regionale, l’Autorità di gestione ha svolto una fitta rete di interlocuzioni con le Direzioni centrali maggiormente coinvolte e interessate alla programmazione di FSE+ al fine di individuare le principali direttrici della programmazione regionale</a:t>
            </a:r>
            <a:endParaRPr lang="it-IT" dirty="0"/>
          </a:p>
        </p:txBody>
      </p:sp>
      <p:sp>
        <p:nvSpPr>
          <p:cNvPr id="8" name="Sottotitolo 1"/>
          <p:cNvSpPr>
            <a:spLocks noGrp="1"/>
          </p:cNvSpPr>
          <p:nvPr>
            <p:ph type="subTitle" idx="1"/>
          </p:nvPr>
        </p:nvSpPr>
        <p:spPr>
          <a:xfrm>
            <a:off x="5163065" y="422232"/>
            <a:ext cx="3519616" cy="418027"/>
          </a:xfrm>
        </p:spPr>
        <p:txBody>
          <a:bodyPr>
            <a:noAutofit/>
          </a:bodyPr>
          <a:lstStyle/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</a:t>
            </a:r>
            <a:r>
              <a:rPr lang="it-IT" sz="2000" dirty="0">
                <a:solidFill>
                  <a:schemeClr val="bg1"/>
                </a:solidFill>
              </a:rPr>
              <a:t>della preparazione del programma 2021-2027 </a:t>
            </a:r>
          </a:p>
        </p:txBody>
      </p:sp>
    </p:spTree>
    <p:extLst>
      <p:ext uri="{BB962C8B-B14F-4D97-AF65-F5344CB8AC3E}">
        <p14:creationId xmlns:p14="http://schemas.microsoft.com/office/powerpoint/2010/main" val="408518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45984" y="1655805"/>
            <a:ext cx="2042989" cy="369332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Attività partenariali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45984" y="3105664"/>
            <a:ext cx="1433389" cy="646331"/>
          </a:xfrm>
          <a:prstGeom prst="rect">
            <a:avLst/>
          </a:prstGeom>
          <a:noFill/>
          <a:ln w="1270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Partenariato territoriale</a:t>
            </a:r>
            <a:endParaRPr lang="it-IT" dirty="0"/>
          </a:p>
        </p:txBody>
      </p:sp>
      <p:sp>
        <p:nvSpPr>
          <p:cNvPr id="7" name="Freccia a destra 6"/>
          <p:cNvSpPr/>
          <p:nvPr/>
        </p:nvSpPr>
        <p:spPr>
          <a:xfrm>
            <a:off x="1779373" y="2792629"/>
            <a:ext cx="329513" cy="1260389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2710249" y="2875005"/>
            <a:ext cx="6186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Sulla base degli esiti del partenariato nazionale e del partenariato interno, l’AdG ha avviato il confronto con il partenariato territoriale. </a:t>
            </a:r>
            <a:endParaRPr lang="it-IT" dirty="0"/>
          </a:p>
        </p:txBody>
      </p:sp>
      <p:cxnSp>
        <p:nvCxnSpPr>
          <p:cNvPr id="10" name="Connettore diritto 9"/>
          <p:cNvCxnSpPr/>
          <p:nvPr/>
        </p:nvCxnSpPr>
        <p:spPr>
          <a:xfrm flipV="1">
            <a:off x="2710249" y="3751995"/>
            <a:ext cx="6244281" cy="463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ccia in giù 10"/>
          <p:cNvSpPr/>
          <p:nvPr/>
        </p:nvSpPr>
        <p:spPr>
          <a:xfrm>
            <a:off x="2817341" y="3805878"/>
            <a:ext cx="1598140" cy="362465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in giù 11"/>
          <p:cNvSpPr/>
          <p:nvPr/>
        </p:nvSpPr>
        <p:spPr>
          <a:xfrm>
            <a:off x="5885944" y="3793518"/>
            <a:ext cx="1598140" cy="362465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2133604" y="4300151"/>
            <a:ext cx="2957383" cy="64633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14 luglio 2020: incontro congiunto con l’AdG FESR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210434" y="4304267"/>
            <a:ext cx="2957383" cy="923330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17 luglio 2020: incontro specifico con il partenariato FSE+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971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45984" y="1655805"/>
            <a:ext cx="2042989" cy="369332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Attività partenariali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45984" y="3105664"/>
            <a:ext cx="1433389" cy="646331"/>
          </a:xfrm>
          <a:prstGeom prst="rect">
            <a:avLst/>
          </a:prstGeom>
          <a:noFill/>
          <a:ln w="1270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Partenariato territoriale</a:t>
            </a:r>
            <a:endParaRPr lang="it-IT" dirty="0"/>
          </a:p>
        </p:txBody>
      </p:sp>
      <p:sp>
        <p:nvSpPr>
          <p:cNvPr id="7" name="Freccia a destra 6"/>
          <p:cNvSpPr/>
          <p:nvPr/>
        </p:nvSpPr>
        <p:spPr>
          <a:xfrm>
            <a:off x="1779373" y="2792629"/>
            <a:ext cx="329513" cy="1260389"/>
          </a:xfrm>
          <a:prstGeom prst="right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Rettangolo 1"/>
          <p:cNvSpPr/>
          <p:nvPr/>
        </p:nvSpPr>
        <p:spPr>
          <a:xfrm>
            <a:off x="2302475" y="2393103"/>
            <a:ext cx="668500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L’articolo 6 “Partenariato e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governance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più livelli” del Reg. (COM)2018 375 stabilisce che il partenariato comprende almeno i partner seguenti: </a:t>
            </a:r>
          </a:p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+mj-lt"/>
              <a:buAutoNum type="alphaLcParenR"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autorità cittadine e altre autorità pubbliche; </a:t>
            </a:r>
          </a:p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+mj-lt"/>
              <a:buAutoNum type="alphaLcParenR"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partner economici e le parti sociali; </a:t>
            </a:r>
          </a:p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+mj-lt"/>
              <a:buAutoNum type="alphaLcParenR"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pertinenti organismi che rappresentano la società civile, i partner ambientali e gli organismi responsabili della promozione dell'inclusione sociale, dei diritti fondamentali, dei diritti delle persone con disabilità, della parità di genere e della non discriminazione.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45984" y="5519351"/>
            <a:ext cx="8443789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In linea con tali indicazioni, la composizione del partenariato territoriale è stata approvata dalla Giunta regionale con propria deliberazione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072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97865" y="1621480"/>
            <a:ext cx="1975778" cy="646331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Principali linee di intervento previste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286899" y="1738182"/>
            <a:ext cx="4431957" cy="369332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Il quadro proposto al partenariato territoriale</a:t>
            </a:r>
            <a:endParaRPr lang="it-IT" dirty="0"/>
          </a:p>
        </p:txBody>
      </p:sp>
      <p:cxnSp>
        <p:nvCxnSpPr>
          <p:cNvPr id="5" name="Connettore 2 4"/>
          <p:cNvCxnSpPr>
            <a:stCxn id="2" idx="3"/>
          </p:cNvCxnSpPr>
          <p:nvPr/>
        </p:nvCxnSpPr>
        <p:spPr>
          <a:xfrm flipV="1">
            <a:off x="2273643" y="1944130"/>
            <a:ext cx="815546" cy="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e 9"/>
          <p:cNvSpPr/>
          <p:nvPr/>
        </p:nvSpPr>
        <p:spPr>
          <a:xfrm>
            <a:off x="166057" y="2907958"/>
            <a:ext cx="1449859" cy="74140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97702" y="3072713"/>
            <a:ext cx="13757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Le premesse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2" name="Connettore 2 11"/>
          <p:cNvCxnSpPr/>
          <p:nvPr/>
        </p:nvCxnSpPr>
        <p:spPr>
          <a:xfrm>
            <a:off x="1610489" y="3283298"/>
            <a:ext cx="36658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/>
          <p:cNvSpPr/>
          <p:nvPr/>
        </p:nvSpPr>
        <p:spPr>
          <a:xfrm>
            <a:off x="2014145" y="2691767"/>
            <a:ext cx="7014525" cy="1264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Contribuendo all'Obiettivo strategico 4 "</a:t>
            </a:r>
            <a:r>
              <a:rPr lang="it-IT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Un'Europa più sociale attraverso l’attuazione del pilastro europeo dei diritti sociali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", il FSE+ persegue 11 Obiettivi specifici nei settori dell’occupazione, dell’istruzione, dell’inclusione sociale e della </a:t>
            </a: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salute</a:t>
            </a:r>
          </a:p>
        </p:txBody>
      </p:sp>
      <p:sp>
        <p:nvSpPr>
          <p:cNvPr id="16" name="Sottotitolo 1"/>
          <p:cNvSpPr txBox="1">
            <a:spLocks/>
          </p:cNvSpPr>
          <p:nvPr/>
        </p:nvSpPr>
        <p:spPr>
          <a:xfrm>
            <a:off x="5163065" y="422232"/>
            <a:ext cx="3519616" cy="418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000" dirty="0" smtClean="0">
                <a:solidFill>
                  <a:schemeClr val="bg1"/>
                </a:solidFill>
              </a:rPr>
              <a:t>12. Stato della preparazione del programma 2021-2027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66057" y="3871779"/>
            <a:ext cx="8590765" cy="2153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it-IT" dirty="0"/>
              <a:t>I vincoli di concentrazione delle risorse prevedono </a:t>
            </a:r>
            <a:r>
              <a:rPr lang="it-IT" dirty="0" smtClean="0"/>
              <a:t>almeno 25</a:t>
            </a:r>
            <a:r>
              <a:rPr lang="it-IT" dirty="0"/>
              <a:t>% inclusione sociale; </a:t>
            </a:r>
            <a:r>
              <a:rPr lang="it-IT" dirty="0" smtClean="0"/>
              <a:t>almeno 10% </a:t>
            </a:r>
            <a:r>
              <a:rPr lang="it-IT" dirty="0"/>
              <a:t>popolazione </a:t>
            </a:r>
            <a:r>
              <a:rPr lang="it-IT" dirty="0" smtClean="0"/>
              <a:t>giovanile - NEET; almeno 2% deprivazione materiale</a:t>
            </a:r>
            <a:endParaRPr lang="it-IT" dirty="0"/>
          </a:p>
          <a:p>
            <a:pPr marL="285750" lvl="0" indent="-28575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it-IT" dirty="0"/>
              <a:t>Le tipologie di intervento e le rispettive azioni esemplificative riguardano interventi di medio/lungo periodo della programmazione 2021/27. Gli interventi di breve periodo connessi all’emergenza socio-sanitaria ed economica dovuta alla pandemia da COVID19 sono trattati, nell’ambito dell’attuale programmazione, da un apposito strumento finanziario (REACT EU</a:t>
            </a:r>
            <a:r>
              <a:rPr lang="it-IT" dirty="0" smtClean="0"/>
              <a:t>).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6352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i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</TotalTime>
  <Words>1877</Words>
  <Application>Microsoft Office PowerPoint</Application>
  <PresentationFormat>Presentazione su schermo (4:3)</PresentationFormat>
  <Paragraphs>159</Paragraphs>
  <Slides>24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DecimaWE</vt:lpstr>
      <vt:lpstr>DecimaWE Rg</vt:lpstr>
      <vt:lpstr>Wingdings</vt:lpstr>
      <vt:lpstr>Tema di Office</vt:lpstr>
      <vt:lpstr>Presentazione standard di PowerPoint</vt:lpstr>
      <vt:lpstr>La politica di coesione 2021-2027</vt:lpstr>
      <vt:lpstr>Il quadro programmatorio del nuovo FSE Plus 2021-2027 (1)</vt:lpstr>
      <vt:lpstr>Il quadro programmatorio del nuovo FSE Plus 2021-2027 (2)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DELTA JAEGER TITOLO  PRINCIPALE LOREM IPSUM  CP 35</dc:title>
  <dc:creator>Antonaglia Elisabeth</dc:creator>
  <cp:lastModifiedBy>Toneguzzi Loris</cp:lastModifiedBy>
  <cp:revision>32</cp:revision>
  <dcterms:created xsi:type="dcterms:W3CDTF">2018-07-11T10:09:36Z</dcterms:created>
  <dcterms:modified xsi:type="dcterms:W3CDTF">2020-09-23T09:08:06Z</dcterms:modified>
</cp:coreProperties>
</file>