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18" r:id="rId2"/>
    <p:sldId id="319" r:id="rId3"/>
    <p:sldId id="323" r:id="rId4"/>
    <p:sldId id="324" r:id="rId5"/>
    <p:sldId id="325" r:id="rId6"/>
    <p:sldId id="330" r:id="rId7"/>
    <p:sldId id="329" r:id="rId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9E03361C-671F-4A79-848F-2C373A67513F}">
          <p14:sldIdLst>
            <p14:sldId id="318"/>
            <p14:sldId id="319"/>
            <p14:sldId id="323"/>
            <p14:sldId id="324"/>
            <p14:sldId id="325"/>
            <p14:sldId id="330"/>
            <p14:sldId id="32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2"/>
    <p:restoredTop sz="94660"/>
  </p:normalViewPr>
  <p:slideViewPr>
    <p:cSldViewPr snapToGrid="0">
      <p:cViewPr varScale="1">
        <p:scale>
          <a:sx n="122" d="100"/>
          <a:sy n="122" d="100"/>
        </p:scale>
        <p:origin x="108" y="162"/>
      </p:cViewPr>
      <p:guideLst/>
    </p:cSldViewPr>
  </p:slideViewPr>
  <p:notesTextViewPr>
    <p:cViewPr>
      <p:scale>
        <a:sx n="1" d="1"/>
        <a:sy n="1" d="1"/>
      </p:scale>
      <p:origin x="0" y="0"/>
    </p:cViewPr>
  </p:notesTextViewPr>
  <p:notesViewPr>
    <p:cSldViewPr snapToGrid="0">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E14843-AA89-4567-B433-AB4045ABFAC7}" type="datetimeFigureOut">
              <a:rPr lang="it-IT" smtClean="0"/>
              <a:t>23/09/2020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337C49-2E42-4CE3-8E58-19BF7C3F69E5}" type="slidenum">
              <a:rPr lang="it-IT" smtClean="0"/>
              <a:t>‹N›</a:t>
            </a:fld>
            <a:endParaRPr lang="it-IT"/>
          </a:p>
        </p:txBody>
      </p:sp>
    </p:spTree>
    <p:extLst>
      <p:ext uri="{BB962C8B-B14F-4D97-AF65-F5344CB8AC3E}">
        <p14:creationId xmlns:p14="http://schemas.microsoft.com/office/powerpoint/2010/main" val="3611297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3E9DAA-E07F-45E2-8B6D-D6A83AAD0ADF}"/>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3F0EFD0D-46CC-436E-8486-7D28A0A815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765C2A72-8437-43AB-8910-9426BC7AF050}"/>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D25029E4-4DF2-4D43-AEC1-E8E3D81DB2F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489AB77-99D7-4CE3-92FC-4E7DADD5C41D}"/>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986308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ED4FD5-0EE7-4A3C-84FC-77837723957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53C13AE-AE56-4167-B3B1-2EC7F80A55A6}"/>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84CB86A-5B65-4AB1-B966-E9755E418E01}"/>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090DD9AE-D32D-484C-B1C3-7DA7C1B5A19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C4F6448-4027-40B5-A310-54B5F15A5B18}"/>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02985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4769F01-283C-40F2-BBD2-6190C4EBDAE7}"/>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8096FF6-E20A-4217-BFE2-869CA3E0FB29}"/>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2999FA4-B8D3-48A5-B8CC-89E2BCFC1351}"/>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A3E96FBE-AAFC-4727-8D6B-3CFF8C42B66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C0FF84-FDE9-4A07-8CD8-A66DB36FC815}"/>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84293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4E5BF0-5EE3-42CF-BA8C-5DC4E92718A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5466F23-CA95-4097-A240-ADE47C364A0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FF6B6F1-4777-4969-BB47-C32985682102}"/>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8A89FEC9-BEF6-4F84-A1FA-C0DDA10747E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0334D16-FA89-4978-BDA5-3E9B76B30A97}"/>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334176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927C77-06C6-4A0B-A753-E222CD81A26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1393CE1-0774-4A0B-8964-E0606C60F2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27AD8F92-18E7-4D2F-ADF5-4037C2EF0EC6}"/>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48685471-4FCC-4794-A9A8-EAFCDB42DFB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A47FFC8-C34B-44C6-9DDD-A7C859C7DE6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85275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DD724B-0D83-490A-B4AC-DB053D89D7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986CF09-1775-43F1-A2CB-61F2390E3477}"/>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11E01DA-4B68-453A-BEFE-60185F958247}"/>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1D489052-5E01-4DDB-9121-5A18B16269D8}"/>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B74BBE86-D078-4AF0-8CEB-33DB6D5AA48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A42736C-2CC6-4AB7-A901-17261CF77E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964383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2D3EFC-101B-41FF-BBC6-FAAC5C2A9EA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837E856-8E64-4858-A36E-A204EDA5A6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C2CACFC-FFB5-4649-9A23-1CE1BD3B750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E0E6672-471A-47BD-A8BA-59E90B5ACE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0A68EA3-E1F2-42A1-B876-E241A9E520A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5ECCD40-F795-439D-AFC3-8D61D4947646}"/>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8" name="Segnaposto piè di pagina 7">
            <a:extLst>
              <a:ext uri="{FF2B5EF4-FFF2-40B4-BE49-F238E27FC236}">
                <a16:creationId xmlns:a16="http://schemas.microsoft.com/office/drawing/2014/main" id="{03CB83BC-1305-486B-B9A2-250C0724AE7C}"/>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09A13DD-2A91-4852-9E80-79CC841F373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146590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72BDA9-C932-406E-B6AF-3C92C6F5383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748B58F9-B948-4498-B60F-BBEE3A26F76D}"/>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4" name="Segnaposto piè di pagina 3">
            <a:extLst>
              <a:ext uri="{FF2B5EF4-FFF2-40B4-BE49-F238E27FC236}">
                <a16:creationId xmlns:a16="http://schemas.microsoft.com/office/drawing/2014/main" id="{7C263D26-0460-482C-B0CC-DA85274918ED}"/>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E352143-4295-4DFB-A32D-7288B0E1512F}"/>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7104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6A9B962-EB5B-4159-9147-4AFFFE21A1EF}"/>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3" name="Segnaposto piè di pagina 2">
            <a:extLst>
              <a:ext uri="{FF2B5EF4-FFF2-40B4-BE49-F238E27FC236}">
                <a16:creationId xmlns:a16="http://schemas.microsoft.com/office/drawing/2014/main" id="{7F3475B4-8C2D-4B65-BA6C-AAEA474B015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7B5D67C-AF6D-4D66-B3A4-D6A9384992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261449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6B14B1-C99D-4AD2-83B8-E88DAECCFBC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6DFDF95-902E-44BC-97D1-1F886FCE3B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7407A8C-D603-45C7-9F5D-8F4F46D284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F777473-2B34-4933-B257-94C2A5FAC0DE}"/>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209777A3-A051-4673-831E-4D3BC6A78C0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B89C2CA-FF01-44F0-B691-357C64630AE2}"/>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3707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1F2C25-58B2-4C2B-BB35-2A2BD72F1C4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E0101E7-5A4C-4A66-8A2C-0653D5CB3D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F98182-BA2A-49B2-A636-24DFC62A1F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E8DE5AA-C61D-4F10-9CEE-89A57FFEB912}"/>
              </a:ext>
            </a:extLst>
          </p:cNvPr>
          <p:cNvSpPr>
            <a:spLocks noGrp="1"/>
          </p:cNvSpPr>
          <p:nvPr>
            <p:ph type="dt" sz="half" idx="10"/>
          </p:nvPr>
        </p:nvSpPr>
        <p:spPr/>
        <p:txBody>
          <a:bodyPr/>
          <a:lstStyle/>
          <a:p>
            <a:fld id="{4EDFE3EE-4658-4B8D-8D15-B0024E809E36}" type="datetimeFigureOut">
              <a:rPr lang="it-IT" smtClean="0"/>
              <a:t>23/09/2020</a:t>
            </a:fld>
            <a:endParaRPr lang="it-IT"/>
          </a:p>
        </p:txBody>
      </p:sp>
      <p:sp>
        <p:nvSpPr>
          <p:cNvPr id="6" name="Segnaposto piè di pagina 5">
            <a:extLst>
              <a:ext uri="{FF2B5EF4-FFF2-40B4-BE49-F238E27FC236}">
                <a16:creationId xmlns:a16="http://schemas.microsoft.com/office/drawing/2014/main" id="{7203E5CE-85BD-458E-8E5A-44265A3E857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B391AB0-5315-4054-A962-F9BD9F12C570}"/>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63169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18FF84D-F96A-48DB-AF71-CACA3E1FA6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03300D-EAE7-49D8-846B-8DF72A6B8B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89B3C67-3D58-4C68-974A-0E4D5FC0FA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DFE3EE-4658-4B8D-8D15-B0024E809E36}" type="datetimeFigureOut">
              <a:rPr lang="it-IT" smtClean="0"/>
              <a:t>23/09/2020</a:t>
            </a:fld>
            <a:endParaRPr lang="it-IT"/>
          </a:p>
        </p:txBody>
      </p:sp>
      <p:sp>
        <p:nvSpPr>
          <p:cNvPr id="5" name="Segnaposto piè di pagina 4">
            <a:extLst>
              <a:ext uri="{FF2B5EF4-FFF2-40B4-BE49-F238E27FC236}">
                <a16:creationId xmlns:a16="http://schemas.microsoft.com/office/drawing/2014/main" id="{B48F2423-4A3C-4952-849C-51836B84CA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98FAF60-8BFD-46BA-846D-E9B41B62B9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CE0E08-CFB8-488B-9842-FFBDBFD0C001}" type="slidenum">
              <a:rPr lang="it-IT" smtClean="0"/>
              <a:t>‹N›</a:t>
            </a:fld>
            <a:endParaRPr lang="it-IT"/>
          </a:p>
        </p:txBody>
      </p:sp>
    </p:spTree>
    <p:extLst>
      <p:ext uri="{BB962C8B-B14F-4D97-AF65-F5344CB8AC3E}">
        <p14:creationId xmlns:p14="http://schemas.microsoft.com/office/powerpoint/2010/main" val="2274883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9.JP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E3D826E5-83DE-451A-89E5-E9D8DD5624E2}"/>
              </a:ext>
            </a:extLst>
          </p:cNvPr>
          <p:cNvSpPr/>
          <p:nvPr/>
        </p:nvSpPr>
        <p:spPr>
          <a:xfrm>
            <a:off x="11583" y="-1"/>
            <a:ext cx="12186674" cy="685800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a:extLst>
              <a:ext uri="{FF2B5EF4-FFF2-40B4-BE49-F238E27FC236}">
                <a16:creationId xmlns:a16="http://schemas.microsoft.com/office/drawing/2014/main" id="{89CFDC94-53C8-43C2-B8BA-D34EE2B679E4}"/>
              </a:ext>
            </a:extLst>
          </p:cNvPr>
          <p:cNvPicPr>
            <a:picLocks noChangeAspect="1"/>
          </p:cNvPicPr>
          <p:nvPr/>
        </p:nvPicPr>
        <p:blipFill rotWithShape="1">
          <a:blip r:embed="rId2">
            <a:extLst>
              <a:ext uri="{28A0092B-C50C-407E-A947-70E740481C1C}">
                <a14:useLocalDpi xmlns:a14="http://schemas.microsoft.com/office/drawing/2010/main" val="0"/>
              </a:ext>
            </a:extLst>
          </a:blip>
          <a:srcRect t="27759"/>
          <a:stretch/>
        </p:blipFill>
        <p:spPr>
          <a:xfrm>
            <a:off x="1231899" y="1340552"/>
            <a:ext cx="9742502" cy="4742195"/>
          </a:xfrm>
          <a:prstGeom prst="rect">
            <a:avLst/>
          </a:prstGeom>
        </p:spPr>
      </p:pic>
      <p:pic>
        <p:nvPicPr>
          <p:cNvPr id="8" name="Immagine 7">
            <a:extLst>
              <a:ext uri="{FF2B5EF4-FFF2-40B4-BE49-F238E27FC236}">
                <a16:creationId xmlns:a16="http://schemas.microsoft.com/office/drawing/2014/main" id="{D989B8BC-156B-439F-B16F-6D2517CF4D44}"/>
              </a:ext>
            </a:extLst>
          </p:cNvPr>
          <p:cNvPicPr>
            <a:picLocks noChangeAspect="1"/>
          </p:cNvPicPr>
          <p:nvPr/>
        </p:nvPicPr>
        <p:blipFill rotWithShape="1">
          <a:blip r:embed="rId3"/>
          <a:srcRect l="-419" t="52775" r="419" b="-439"/>
          <a:stretch/>
        </p:blipFill>
        <p:spPr>
          <a:xfrm>
            <a:off x="4955059" y="4399006"/>
            <a:ext cx="7246307" cy="2498994"/>
          </a:xfrm>
          <a:prstGeom prst="rect">
            <a:avLst/>
          </a:prstGeom>
        </p:spPr>
      </p:pic>
      <p:sp>
        <p:nvSpPr>
          <p:cNvPr id="39" name="object 7">
            <a:extLst>
              <a:ext uri="{FF2B5EF4-FFF2-40B4-BE49-F238E27FC236}">
                <a16:creationId xmlns:a16="http://schemas.microsoft.com/office/drawing/2014/main" id="{E6F82DD0-F904-4BC6-95B5-7575FE2F4D3D}"/>
              </a:ext>
            </a:extLst>
          </p:cNvPr>
          <p:cNvSpPr txBox="1"/>
          <p:nvPr/>
        </p:nvSpPr>
        <p:spPr>
          <a:xfrm>
            <a:off x="-583401" y="60262"/>
            <a:ext cx="13373101" cy="1269578"/>
          </a:xfrm>
          <a:prstGeom prst="rect">
            <a:avLst/>
          </a:prstGeom>
        </p:spPr>
        <p:txBody>
          <a:bodyPr vert="horz" wrap="square" lIns="0" tIns="12700" rIns="0" bIns="0" rtlCol="0">
            <a:spAutoFit/>
          </a:bodyPr>
          <a:lstStyle/>
          <a:p>
            <a:pPr marL="12700" algn="ctr">
              <a:lnSpc>
                <a:spcPct val="100000"/>
              </a:lnSpc>
              <a:spcBef>
                <a:spcPts val="100"/>
              </a:spcBef>
            </a:pPr>
            <a:r>
              <a:rPr lang="it-IT" sz="2800" spc="-5" dirty="0">
                <a:solidFill>
                  <a:schemeClr val="bg1"/>
                </a:solidFill>
                <a:latin typeface="Caibri light"/>
                <a:cs typeface="Arial"/>
              </a:rPr>
              <a:t>Programma operativo FESR 2021-2027:</a:t>
            </a:r>
          </a:p>
          <a:p>
            <a:pPr marL="12700" algn="ctr">
              <a:lnSpc>
                <a:spcPct val="100000"/>
              </a:lnSpc>
              <a:spcBef>
                <a:spcPts val="100"/>
              </a:spcBef>
            </a:pPr>
            <a:r>
              <a:rPr lang="it-IT" sz="2800" spc="-5" dirty="0">
                <a:solidFill>
                  <a:schemeClr val="bg1"/>
                </a:solidFill>
                <a:latin typeface="Caibri light"/>
                <a:cs typeface="Arial"/>
              </a:rPr>
              <a:t>OP5 - un’Europa più vicina ai cittadini</a:t>
            </a:r>
          </a:p>
          <a:p>
            <a:pPr marL="12700" algn="ctr">
              <a:lnSpc>
                <a:spcPct val="100000"/>
              </a:lnSpc>
              <a:spcBef>
                <a:spcPts val="100"/>
              </a:spcBef>
            </a:pPr>
            <a:r>
              <a:rPr lang="it-IT" sz="2400" i="1" spc="-5" dirty="0">
                <a:solidFill>
                  <a:schemeClr val="bg1"/>
                </a:solidFill>
                <a:latin typeface="Caibri light"/>
                <a:cs typeface="Arial"/>
              </a:rPr>
              <a:t>Le aree interne</a:t>
            </a:r>
            <a:endParaRPr sz="2800" i="1" dirty="0">
              <a:solidFill>
                <a:schemeClr val="bg1"/>
              </a:solidFill>
              <a:latin typeface="Caibri light"/>
              <a:cs typeface="Arial"/>
            </a:endParaRPr>
          </a:p>
        </p:txBody>
      </p:sp>
      <p:sp>
        <p:nvSpPr>
          <p:cNvPr id="38" name="object 7">
            <a:extLst>
              <a:ext uri="{FF2B5EF4-FFF2-40B4-BE49-F238E27FC236}">
                <a16:creationId xmlns:a16="http://schemas.microsoft.com/office/drawing/2014/main" id="{EE67E314-E77B-4211-921E-D2B937234D49}"/>
              </a:ext>
            </a:extLst>
          </p:cNvPr>
          <p:cNvSpPr txBox="1"/>
          <p:nvPr/>
        </p:nvSpPr>
        <p:spPr>
          <a:xfrm>
            <a:off x="6984999" y="4845077"/>
            <a:ext cx="5207001" cy="1010533"/>
          </a:xfrm>
          <a:prstGeom prst="rect">
            <a:avLst/>
          </a:prstGeom>
        </p:spPr>
        <p:txBody>
          <a:bodyPr vert="horz" wrap="square" lIns="0" tIns="12700" rIns="0" bIns="0" rtlCol="0">
            <a:spAutoFit/>
          </a:bodyPr>
          <a:lstStyle/>
          <a:p>
            <a:pPr marL="12700" algn="ctr">
              <a:lnSpc>
                <a:spcPct val="100000"/>
              </a:lnSpc>
              <a:spcBef>
                <a:spcPts val="100"/>
              </a:spcBef>
            </a:pPr>
            <a:r>
              <a:rPr lang="it-IT" sz="3200" spc="-5" dirty="0" smtClean="0">
                <a:solidFill>
                  <a:schemeClr val="tx2"/>
                </a:solidFill>
                <a:latin typeface="Caibri light"/>
                <a:cs typeface="Arial"/>
              </a:rPr>
              <a:t>Incontri sul Territorio</a:t>
            </a:r>
          </a:p>
          <a:p>
            <a:pPr marL="12700" algn="ctr">
              <a:lnSpc>
                <a:spcPct val="100000"/>
              </a:lnSpc>
              <a:spcBef>
                <a:spcPts val="100"/>
              </a:spcBef>
            </a:pPr>
            <a:r>
              <a:rPr lang="it-IT" sz="3200" spc="-5" dirty="0" smtClean="0">
                <a:solidFill>
                  <a:schemeClr val="tx2"/>
                </a:solidFill>
                <a:latin typeface="Caibri light"/>
                <a:cs typeface="Arial"/>
              </a:rPr>
              <a:t>Moggio </a:t>
            </a:r>
            <a:r>
              <a:rPr lang="it-IT" sz="3200" spc="-5" smtClean="0">
                <a:solidFill>
                  <a:schemeClr val="tx2"/>
                </a:solidFill>
                <a:latin typeface="Caibri light"/>
                <a:cs typeface="Arial"/>
              </a:rPr>
              <a:t>Udinese </a:t>
            </a:r>
            <a:endParaRPr sz="2400" dirty="0">
              <a:solidFill>
                <a:schemeClr val="tx2"/>
              </a:solidFill>
              <a:latin typeface="Caibri light"/>
              <a:cs typeface="Arial"/>
            </a:endParaRPr>
          </a:p>
        </p:txBody>
      </p:sp>
      <p:pic>
        <p:nvPicPr>
          <p:cNvPr id="26" name="Immagine 25">
            <a:extLst>
              <a:ext uri="{FF2B5EF4-FFF2-40B4-BE49-F238E27FC236}">
                <a16:creationId xmlns:a16="http://schemas.microsoft.com/office/drawing/2014/main" id="{3A03B517-D21A-4202-B7B8-A4FA5DC52E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9991" y="5812000"/>
            <a:ext cx="3697204" cy="833173"/>
          </a:xfrm>
          <a:prstGeom prst="rect">
            <a:avLst/>
          </a:prstGeom>
        </p:spPr>
      </p:pic>
      <p:pic>
        <p:nvPicPr>
          <p:cNvPr id="3" name="Immagine 2">
            <a:extLst>
              <a:ext uri="{FF2B5EF4-FFF2-40B4-BE49-F238E27FC236}">
                <a16:creationId xmlns:a16="http://schemas.microsoft.com/office/drawing/2014/main" id="{C009B486-E74F-4E9E-8548-ECB33F1C7BA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12179" y="5778210"/>
            <a:ext cx="813657" cy="927569"/>
          </a:xfrm>
          <a:prstGeom prst="rect">
            <a:avLst/>
          </a:prstGeom>
        </p:spPr>
      </p:pic>
      <p:grpSp>
        <p:nvGrpSpPr>
          <p:cNvPr id="9" name="Gruppo 8">
            <a:extLst>
              <a:ext uri="{FF2B5EF4-FFF2-40B4-BE49-F238E27FC236}">
                <a16:creationId xmlns:a16="http://schemas.microsoft.com/office/drawing/2014/main" id="{41FA5CE0-E609-4364-A76F-7A0702702998}"/>
              </a:ext>
            </a:extLst>
          </p:cNvPr>
          <p:cNvGrpSpPr/>
          <p:nvPr/>
        </p:nvGrpSpPr>
        <p:grpSpPr>
          <a:xfrm>
            <a:off x="1340040" y="2625372"/>
            <a:ext cx="2456535" cy="625031"/>
            <a:chOff x="115568" y="4288170"/>
            <a:chExt cx="2446578" cy="633077"/>
          </a:xfrm>
        </p:grpSpPr>
        <p:pic>
          <p:nvPicPr>
            <p:cNvPr id="29" name="Immagine 28">
              <a:extLst>
                <a:ext uri="{FF2B5EF4-FFF2-40B4-BE49-F238E27FC236}">
                  <a16:creationId xmlns:a16="http://schemas.microsoft.com/office/drawing/2014/main" id="{312485A8-A601-4776-BDED-D53FD0525F04}"/>
                </a:ext>
              </a:extLst>
            </p:cNvPr>
            <p:cNvPicPr>
              <a:picLocks noChangeAspect="1"/>
            </p:cNvPicPr>
            <p:nvPr/>
          </p:nvPicPr>
          <p:blipFill rotWithShape="1">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7396" t="1208" r="-37396" b="41435"/>
            <a:stretch/>
          </p:blipFill>
          <p:spPr>
            <a:xfrm>
              <a:off x="796159" y="4288170"/>
              <a:ext cx="1765987" cy="633077"/>
            </a:xfrm>
            <a:prstGeom prst="rect">
              <a:avLst/>
            </a:prstGeom>
          </p:spPr>
        </p:pic>
        <p:pic>
          <p:nvPicPr>
            <p:cNvPr id="33" name="Immagine 32">
              <a:extLst>
                <a:ext uri="{FF2B5EF4-FFF2-40B4-BE49-F238E27FC236}">
                  <a16:creationId xmlns:a16="http://schemas.microsoft.com/office/drawing/2014/main" id="{97B3D098-8211-459D-B3B9-404FDFBCBC6E}"/>
                </a:ext>
              </a:extLst>
            </p:cNvPr>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t="2202" r="62474" b="41435"/>
            <a:stretch/>
          </p:blipFill>
          <p:spPr>
            <a:xfrm>
              <a:off x="115568" y="4288170"/>
              <a:ext cx="674398" cy="633077"/>
            </a:xfrm>
            <a:prstGeom prst="rect">
              <a:avLst/>
            </a:prstGeom>
          </p:spPr>
        </p:pic>
      </p:grpSp>
      <p:pic>
        <p:nvPicPr>
          <p:cNvPr id="12" name="Immagine 11">
            <a:extLst>
              <a:ext uri="{FF2B5EF4-FFF2-40B4-BE49-F238E27FC236}">
                <a16:creationId xmlns:a16="http://schemas.microsoft.com/office/drawing/2014/main" id="{EFC1CB8C-BAB1-4F5D-87F2-4EFD94A75B50}"/>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28790" y="1708642"/>
            <a:ext cx="1972801" cy="887423"/>
          </a:xfrm>
          <a:prstGeom prst="rect">
            <a:avLst/>
          </a:prstGeom>
        </p:spPr>
      </p:pic>
      <p:pic>
        <p:nvPicPr>
          <p:cNvPr id="13" name="Immagine 12">
            <a:extLst>
              <a:ext uri="{FF2B5EF4-FFF2-40B4-BE49-F238E27FC236}">
                <a16:creationId xmlns:a16="http://schemas.microsoft.com/office/drawing/2014/main" id="{05A415A7-1082-4BFD-9CAB-B7D1A0366C08}"/>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660586" y="4465203"/>
            <a:ext cx="3050739" cy="1831916"/>
          </a:xfrm>
          <a:prstGeom prst="rect">
            <a:avLst/>
          </a:prstGeom>
        </p:spPr>
      </p:pic>
      <p:pic>
        <p:nvPicPr>
          <p:cNvPr id="14" name="Immagine 13">
            <a:extLst>
              <a:ext uri="{FF2B5EF4-FFF2-40B4-BE49-F238E27FC236}">
                <a16:creationId xmlns:a16="http://schemas.microsoft.com/office/drawing/2014/main" id="{B53B5E59-630A-492C-A321-846B046194EC}"/>
              </a:ext>
            </a:extLst>
          </p:cNvPr>
          <p:cNvPicPr>
            <a:picLocks noChangeAspect="1"/>
          </p:cNvPicPr>
          <p:nvPr/>
        </p:nvPicPr>
        <p:blipFill rotWithShape="1">
          <a:blip r:embed="rId11">
            <a:clrChange>
              <a:clrFrom>
                <a:srgbClr val="FFFFFF"/>
              </a:clrFrom>
              <a:clrTo>
                <a:srgbClr val="FFFFFF">
                  <a:alpha val="0"/>
                </a:srgbClr>
              </a:clrTo>
            </a:clrChange>
          </a:blip>
          <a:srcRect l="47446" t="44724" r="2745" b="31118"/>
          <a:stretch/>
        </p:blipFill>
        <p:spPr>
          <a:xfrm>
            <a:off x="1148026" y="1153249"/>
            <a:ext cx="4249526" cy="605088"/>
          </a:xfrm>
          <a:prstGeom prst="rect">
            <a:avLst/>
          </a:prstGeom>
        </p:spPr>
      </p:pic>
    </p:spTree>
    <p:extLst>
      <p:ext uri="{BB962C8B-B14F-4D97-AF65-F5344CB8AC3E}">
        <p14:creationId xmlns:p14="http://schemas.microsoft.com/office/powerpoint/2010/main" val="37365273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BFC8AF4-E145-4C95-AB07-16C8268AC5DA}"/>
              </a:ext>
            </a:extLst>
          </p:cNvPr>
          <p:cNvSpPr txBox="1">
            <a:spLocks/>
          </p:cNvSpPr>
          <p:nvPr/>
        </p:nvSpPr>
        <p:spPr>
          <a:xfrm>
            <a:off x="264032" y="139700"/>
            <a:ext cx="9260968" cy="504625"/>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3200" spc="-5" dirty="0">
                <a:solidFill>
                  <a:srgbClr val="00338D"/>
                </a:solidFill>
                <a:latin typeface="Arial" panose="020B0604020202020204" pitchFamily="34" charset="0"/>
                <a:cs typeface="Arial" panose="020B0604020202020204" pitchFamily="34" charset="0"/>
              </a:rPr>
              <a:t>INDICE</a:t>
            </a:r>
          </a:p>
        </p:txBody>
      </p:sp>
      <p:sp>
        <p:nvSpPr>
          <p:cNvPr id="3" name="Freeform 50">
            <a:extLst>
              <a:ext uri="{FF2B5EF4-FFF2-40B4-BE49-F238E27FC236}">
                <a16:creationId xmlns:a16="http://schemas.microsoft.com/office/drawing/2014/main" id="{728E5511-A9A5-4FCB-BF66-885301C1E9C6}"/>
              </a:ext>
            </a:extLst>
          </p:cNvPr>
          <p:cNvSpPr/>
          <p:nvPr/>
        </p:nvSpPr>
        <p:spPr>
          <a:xfrm rot="5400000">
            <a:off x="-1856193" y="3367491"/>
            <a:ext cx="5439584" cy="660402"/>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 name="Freeform 19">
            <a:extLst>
              <a:ext uri="{FF2B5EF4-FFF2-40B4-BE49-F238E27FC236}">
                <a16:creationId xmlns:a16="http://schemas.microsoft.com/office/drawing/2014/main" id="{A0750D42-A9E0-4420-B1F3-4D8AE71DDFB0}"/>
              </a:ext>
            </a:extLst>
          </p:cNvPr>
          <p:cNvSpPr/>
          <p:nvPr/>
        </p:nvSpPr>
        <p:spPr>
          <a:xfrm rot="16200000">
            <a:off x="1514161" y="1774646"/>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19">
            <a:extLst>
              <a:ext uri="{FF2B5EF4-FFF2-40B4-BE49-F238E27FC236}">
                <a16:creationId xmlns:a16="http://schemas.microsoft.com/office/drawing/2014/main" id="{C4BD536E-225C-420A-9A24-BB5B6459A6A2}"/>
              </a:ext>
            </a:extLst>
          </p:cNvPr>
          <p:cNvSpPr/>
          <p:nvPr/>
        </p:nvSpPr>
        <p:spPr>
          <a:xfrm rot="16200000">
            <a:off x="1549202" y="2736203"/>
            <a:ext cx="504624" cy="335121"/>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19">
            <a:extLst>
              <a:ext uri="{FF2B5EF4-FFF2-40B4-BE49-F238E27FC236}">
                <a16:creationId xmlns:a16="http://schemas.microsoft.com/office/drawing/2014/main" id="{9A85B83B-3557-497F-B9B6-72AA2213EA42}"/>
              </a:ext>
            </a:extLst>
          </p:cNvPr>
          <p:cNvSpPr/>
          <p:nvPr/>
        </p:nvSpPr>
        <p:spPr>
          <a:xfrm rot="16200000">
            <a:off x="1560929" y="3585860"/>
            <a:ext cx="482446" cy="335120"/>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bject 36">
            <a:extLst>
              <a:ext uri="{FF2B5EF4-FFF2-40B4-BE49-F238E27FC236}">
                <a16:creationId xmlns:a16="http://schemas.microsoft.com/office/drawing/2014/main" id="{E9D95D08-2C27-4626-BA6C-32CF522DA43B}"/>
              </a:ext>
            </a:extLst>
          </p:cNvPr>
          <p:cNvSpPr txBox="1">
            <a:spLocks/>
          </p:cNvSpPr>
          <p:nvPr/>
        </p:nvSpPr>
        <p:spPr>
          <a:xfrm>
            <a:off x="11551996" y="6562822"/>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2</a:t>
            </a:fld>
            <a:endParaRPr lang="it-IT" spc="-5" dirty="0"/>
          </a:p>
        </p:txBody>
      </p:sp>
      <p:sp>
        <p:nvSpPr>
          <p:cNvPr id="18" name="object 7">
            <a:extLst>
              <a:ext uri="{FF2B5EF4-FFF2-40B4-BE49-F238E27FC236}">
                <a16:creationId xmlns:a16="http://schemas.microsoft.com/office/drawing/2014/main" id="{407A78D0-0E55-4E2A-96F4-73237B4277ED}"/>
              </a:ext>
            </a:extLst>
          </p:cNvPr>
          <p:cNvSpPr txBox="1"/>
          <p:nvPr/>
        </p:nvSpPr>
        <p:spPr>
          <a:xfrm>
            <a:off x="2389444" y="1239647"/>
            <a:ext cx="7470734" cy="5324535"/>
          </a:xfrm>
          <a:prstGeom prst="rect">
            <a:avLst/>
          </a:prstGeom>
        </p:spPr>
        <p:txBody>
          <a:bodyPr vert="horz" wrap="square" lIns="0" tIns="12700" rIns="0" bIns="0" rtlCol="0">
            <a:spAutoFit/>
          </a:bodyPr>
          <a:lstStyle/>
          <a:p>
            <a:pPr marL="12700" algn="just">
              <a:spcBef>
                <a:spcPts val="100"/>
              </a:spcBef>
            </a:pPr>
            <a:endParaRPr lang="it-IT" sz="2800" dirty="0">
              <a:latin typeface="Caibri light"/>
              <a:cs typeface="Arial"/>
            </a:endParaRPr>
          </a:p>
          <a:p>
            <a:pPr marL="12700" algn="just">
              <a:spcBef>
                <a:spcPts val="100"/>
              </a:spcBef>
            </a:pPr>
            <a:r>
              <a:rPr lang="it-IT" sz="2800" spc="-5" dirty="0" smtClean="0">
                <a:latin typeface="Caibri light"/>
                <a:cs typeface="Arial"/>
              </a:rPr>
              <a:t>Le Aree interne nella politica di coesione</a:t>
            </a:r>
          </a:p>
          <a:p>
            <a:pPr marL="12700" algn="just">
              <a:spcBef>
                <a:spcPts val="100"/>
              </a:spcBef>
            </a:pPr>
            <a:endParaRPr lang="it-IT" sz="2800" spc="-5" dirty="0" smtClean="0">
              <a:latin typeface="Caibri light"/>
              <a:cs typeface="Arial"/>
            </a:endParaRPr>
          </a:p>
          <a:p>
            <a:pPr marL="12700" algn="just">
              <a:spcBef>
                <a:spcPts val="100"/>
              </a:spcBef>
            </a:pPr>
            <a:r>
              <a:rPr lang="it-IT" sz="2800" spc="-5" dirty="0" smtClean="0">
                <a:latin typeface="Caibri light"/>
                <a:cs typeface="Arial"/>
              </a:rPr>
              <a:t>La scelta regionale</a:t>
            </a:r>
            <a:endParaRPr lang="it-IT" sz="2800" spc="-5" dirty="0">
              <a:latin typeface="Caibri light"/>
              <a:cs typeface="Arial"/>
            </a:endParaRPr>
          </a:p>
          <a:p>
            <a:pPr marL="12700" algn="just">
              <a:spcBef>
                <a:spcPts val="100"/>
              </a:spcBef>
            </a:pPr>
            <a:endParaRPr lang="it-IT" sz="2800" spc="-5" dirty="0" smtClean="0">
              <a:latin typeface="Caibri light"/>
              <a:cs typeface="Arial"/>
            </a:endParaRPr>
          </a:p>
          <a:p>
            <a:pPr marL="12700" algn="just">
              <a:spcBef>
                <a:spcPts val="100"/>
              </a:spcBef>
            </a:pPr>
            <a:r>
              <a:rPr lang="it-IT" sz="2800" spc="-5" dirty="0" err="1" smtClean="0">
                <a:latin typeface="Caibri light"/>
                <a:cs typeface="Arial"/>
              </a:rPr>
              <a:t>ll</a:t>
            </a:r>
            <a:r>
              <a:rPr lang="it-IT" sz="2800" spc="-5" dirty="0" smtClean="0">
                <a:latin typeface="Caibri light"/>
                <a:cs typeface="Arial"/>
              </a:rPr>
              <a:t> punto sulla aree interne regionali</a:t>
            </a:r>
          </a:p>
          <a:p>
            <a:pPr marL="12700" algn="just">
              <a:spcBef>
                <a:spcPts val="100"/>
              </a:spcBef>
            </a:pPr>
            <a:endParaRPr lang="it-IT" sz="2800" dirty="0" smtClean="0">
              <a:latin typeface="Caibri light"/>
              <a:cs typeface="Arial"/>
            </a:endParaRPr>
          </a:p>
          <a:p>
            <a:pPr marL="12700" algn="just">
              <a:spcBef>
                <a:spcPts val="100"/>
              </a:spcBef>
            </a:pPr>
            <a:r>
              <a:rPr lang="it-IT" sz="2800" dirty="0" smtClean="0">
                <a:latin typeface="Caibri light"/>
                <a:cs typeface="Arial"/>
              </a:rPr>
              <a:t>Il quadro finanziario degli interventi dell’area</a:t>
            </a:r>
          </a:p>
          <a:p>
            <a:pPr marL="12700" algn="just">
              <a:spcBef>
                <a:spcPts val="100"/>
              </a:spcBef>
            </a:pPr>
            <a:endParaRPr lang="it-IT" sz="2800" dirty="0" smtClean="0">
              <a:latin typeface="Caibri light"/>
              <a:cs typeface="Arial"/>
            </a:endParaRPr>
          </a:p>
          <a:p>
            <a:pPr marL="12700" algn="just">
              <a:spcBef>
                <a:spcPts val="100"/>
              </a:spcBef>
            </a:pPr>
            <a:r>
              <a:rPr lang="it-IT" sz="2800" dirty="0" smtClean="0">
                <a:latin typeface="Caibri light"/>
                <a:cs typeface="Arial"/>
              </a:rPr>
              <a:t>Il quadro degli impegni</a:t>
            </a:r>
            <a:endParaRPr lang="it-IT" sz="2800" dirty="0">
              <a:latin typeface="Caibri light"/>
              <a:cs typeface="Arial"/>
            </a:endParaRPr>
          </a:p>
          <a:p>
            <a:pPr marL="12700" algn="just">
              <a:spcBef>
                <a:spcPts val="100"/>
              </a:spcBef>
            </a:pPr>
            <a:endParaRPr lang="it-IT" sz="2800" dirty="0">
              <a:latin typeface="Caibri light"/>
              <a:cs typeface="Arial"/>
            </a:endParaRPr>
          </a:p>
          <a:p>
            <a:pPr marL="12700" algn="just">
              <a:spcBef>
                <a:spcPts val="100"/>
              </a:spcBef>
            </a:pPr>
            <a:r>
              <a:rPr lang="it-IT" sz="2800" dirty="0" smtClean="0">
                <a:latin typeface="Caibri light"/>
                <a:cs typeface="Arial"/>
              </a:rPr>
              <a:t>Gli indirizzi per la  nuova strategia aree interne </a:t>
            </a:r>
            <a:endParaRPr lang="it-IT" sz="2800" dirty="0">
              <a:latin typeface="Caibri light"/>
              <a:cs typeface="Arial"/>
            </a:endParaRPr>
          </a:p>
        </p:txBody>
      </p:sp>
      <p:sp>
        <p:nvSpPr>
          <p:cNvPr id="10" name="Freeform 19">
            <a:extLst>
              <a:ext uri="{FF2B5EF4-FFF2-40B4-BE49-F238E27FC236}">
                <a16:creationId xmlns:a16="http://schemas.microsoft.com/office/drawing/2014/main" id="{0FECCC6A-8A4D-4FCE-8064-BE95DA44EC93}"/>
              </a:ext>
            </a:extLst>
          </p:cNvPr>
          <p:cNvSpPr/>
          <p:nvPr/>
        </p:nvSpPr>
        <p:spPr>
          <a:xfrm rot="16200000">
            <a:off x="1539070" y="6108700"/>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9">
            <a:extLst>
              <a:ext uri="{FF2B5EF4-FFF2-40B4-BE49-F238E27FC236}">
                <a16:creationId xmlns:a16="http://schemas.microsoft.com/office/drawing/2014/main" id="{9A85B83B-3557-497F-B9B6-72AA2213EA42}"/>
              </a:ext>
            </a:extLst>
          </p:cNvPr>
          <p:cNvSpPr/>
          <p:nvPr/>
        </p:nvSpPr>
        <p:spPr>
          <a:xfrm rot="16200000">
            <a:off x="1539310" y="4341981"/>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19">
            <a:extLst>
              <a:ext uri="{FF2B5EF4-FFF2-40B4-BE49-F238E27FC236}">
                <a16:creationId xmlns:a16="http://schemas.microsoft.com/office/drawing/2014/main" id="{9A85B83B-3557-497F-B9B6-72AA2213EA42}"/>
              </a:ext>
            </a:extLst>
          </p:cNvPr>
          <p:cNvSpPr/>
          <p:nvPr/>
        </p:nvSpPr>
        <p:spPr>
          <a:xfrm rot="16200000">
            <a:off x="1539071" y="5225340"/>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39511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82383" y="269633"/>
            <a:ext cx="11673012" cy="5909310"/>
          </a:xfrm>
          <a:prstGeom prst="rect">
            <a:avLst/>
          </a:prstGeom>
          <a:ln>
            <a:solidFill>
              <a:schemeClr val="accent1"/>
            </a:solidFill>
          </a:ln>
        </p:spPr>
        <p:txBody>
          <a:bodyPr wrap="square">
            <a:spAutoFit/>
          </a:bodyPr>
          <a:lstStyle/>
          <a:p>
            <a:pPr algn="just"/>
            <a:r>
              <a:rPr lang="it-IT" dirty="0" smtClean="0">
                <a:solidFill>
                  <a:schemeClr val="accent1"/>
                </a:solidFill>
              </a:rPr>
              <a:t>LE AREE INTERNE NELLA POLITICA DELLA COESIONE </a:t>
            </a:r>
          </a:p>
          <a:p>
            <a:pPr algn="just"/>
            <a:endParaRPr lang="it-IT" dirty="0">
              <a:solidFill>
                <a:schemeClr val="accent1"/>
              </a:solidFill>
            </a:endParaRPr>
          </a:p>
          <a:p>
            <a:pPr algn="just"/>
            <a:r>
              <a:rPr lang="it-IT" dirty="0" smtClean="0"/>
              <a:t>La </a:t>
            </a:r>
            <a:r>
              <a:rPr lang="it-IT" dirty="0"/>
              <a:t>Strategia Aree interne è stata la novità della programmazione </a:t>
            </a:r>
            <a:r>
              <a:rPr lang="it-IT" dirty="0" smtClean="0"/>
              <a:t>2014/2020 ed è stata ideata per contrastare il declino delle aree più deboli del Paese mediante l’approvazione di progetti </a:t>
            </a:r>
            <a:r>
              <a:rPr lang="it-IT" dirty="0"/>
              <a:t>sovracomunali destinati a creare un nuovo sviluppo. Complessivamente la Strategia Nazionale ha interessato il 60% del territorio nazionale. Il processo di selezione si è basato su una doppia istruttoria, gestita congiuntamente dallo Stato, attraverso il Comitato Aree interne, e dalle Regioni. </a:t>
            </a:r>
            <a:endParaRPr lang="it-IT" dirty="0" smtClean="0"/>
          </a:p>
          <a:p>
            <a:pPr algn="just"/>
            <a:endParaRPr lang="it-IT" dirty="0"/>
          </a:p>
          <a:p>
            <a:pPr algn="just"/>
            <a:r>
              <a:rPr lang="it-IT" dirty="0" smtClean="0">
                <a:solidFill>
                  <a:schemeClr val="accent1"/>
                </a:solidFill>
              </a:rPr>
              <a:t>Procedimento di selezione</a:t>
            </a:r>
          </a:p>
          <a:p>
            <a:pPr algn="just"/>
            <a:r>
              <a:rPr lang="it-IT" dirty="0" smtClean="0">
                <a:ea typeface="Times New Roman" panose="02020603050405020304" pitchFamily="18" charset="0"/>
              </a:rPr>
              <a:t> Le aree oggetto di intervento sono state individuate attraverso la combinazione dei criteri predefiniti  inseriti nell’accordo di partenariato 2014 quali: </a:t>
            </a:r>
            <a:r>
              <a:rPr lang="it-IT" dirty="0"/>
              <a:t>Classificazione dei Comuni in periferici ed </a:t>
            </a:r>
            <a:r>
              <a:rPr lang="it-IT" dirty="0" err="1"/>
              <a:t>ultraperiferici</a:t>
            </a:r>
            <a:r>
              <a:rPr lang="it-IT" dirty="0"/>
              <a:t>, Associazionismo, Indice di spopolamento, Distanza dai centri urbani, Impoverimento dei servizi, Riduzione della </a:t>
            </a:r>
            <a:r>
              <a:rPr lang="it-IT" dirty="0" err="1"/>
              <a:t>Sau</a:t>
            </a:r>
            <a:r>
              <a:rPr lang="it-IT" dirty="0"/>
              <a:t>.</a:t>
            </a:r>
          </a:p>
          <a:p>
            <a:pPr marL="342900" indent="-342900" algn="just">
              <a:spcAft>
                <a:spcPts val="0"/>
              </a:spcAft>
              <a:buAutoNum type="arabicParenR"/>
            </a:pPr>
            <a:endParaRPr lang="it-IT" dirty="0"/>
          </a:p>
          <a:p>
            <a:pPr algn="just"/>
            <a:r>
              <a:rPr lang="it-IT" dirty="0" smtClean="0">
                <a:solidFill>
                  <a:schemeClr val="accent1"/>
                </a:solidFill>
              </a:rPr>
              <a:t>Obiettivo</a:t>
            </a:r>
          </a:p>
          <a:p>
            <a:pPr algn="just"/>
            <a:endParaRPr lang="it-IT" dirty="0" smtClean="0">
              <a:solidFill>
                <a:schemeClr val="accent1"/>
              </a:solidFill>
            </a:endParaRPr>
          </a:p>
          <a:p>
            <a:pPr algn="just"/>
            <a:r>
              <a:rPr lang="it-IT" dirty="0" smtClean="0">
                <a:ea typeface="Times New Roman" panose="02020603050405020304" pitchFamily="18" charset="0"/>
              </a:rPr>
              <a:t>Coniugare </a:t>
            </a:r>
            <a:r>
              <a:rPr lang="it-IT" dirty="0">
                <a:ea typeface="Times New Roman" panose="02020603050405020304" pitchFamily="18" charset="0"/>
              </a:rPr>
              <a:t>due classi di azioni, lo sviluppo locale e il miglioramento dei servizi di base (istruzione, salute, mobilità), per contrastare il declino di queste </a:t>
            </a:r>
            <a:r>
              <a:rPr lang="it-IT" dirty="0" smtClean="0">
                <a:ea typeface="Times New Roman" panose="02020603050405020304" pitchFamily="18" charset="0"/>
              </a:rPr>
              <a:t>aree, </a:t>
            </a:r>
            <a:r>
              <a:rPr lang="it-IT" dirty="0"/>
              <a:t>utilizzando in maniera sinergica</a:t>
            </a:r>
          </a:p>
          <a:p>
            <a:pPr marL="285750" indent="-285750" algn="just">
              <a:buFont typeface="Arial" panose="020B0604020202020204" pitchFamily="34" charset="0"/>
              <a:buChar char="•"/>
            </a:pPr>
            <a:r>
              <a:rPr lang="it-IT" dirty="0"/>
              <a:t> i programmi operativi regionali dei fondi strutturali europei (FEASR, FESR, FSE), per il sostegno ai progetti di sviluppo</a:t>
            </a:r>
          </a:p>
          <a:p>
            <a:pPr marL="285750" indent="-285750" algn="just">
              <a:buFont typeface="Arial" panose="020B0604020202020204" pitchFamily="34" charset="0"/>
              <a:buChar char="•"/>
            </a:pPr>
            <a:r>
              <a:rPr lang="it-IT" dirty="0"/>
              <a:t> le risorse statali stanziate ad hoc, per i servizi di base. </a:t>
            </a:r>
          </a:p>
          <a:p>
            <a:pPr algn="just"/>
            <a:endParaRPr lang="it-IT" dirty="0"/>
          </a:p>
          <a:p>
            <a:pPr algn="just"/>
            <a:endParaRPr lang="it-IT" dirty="0"/>
          </a:p>
          <a:p>
            <a:pPr algn="just"/>
            <a:endParaRPr lang="en-GB" dirty="0"/>
          </a:p>
        </p:txBody>
      </p:sp>
    </p:spTree>
    <p:extLst>
      <p:ext uri="{BB962C8B-B14F-4D97-AF65-F5344CB8AC3E}">
        <p14:creationId xmlns:p14="http://schemas.microsoft.com/office/powerpoint/2010/main" val="29766448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32707" y="179614"/>
            <a:ext cx="11544300" cy="7017306"/>
          </a:xfrm>
          <a:prstGeom prst="rect">
            <a:avLst/>
          </a:prstGeom>
          <a:ln>
            <a:solidFill>
              <a:schemeClr val="accent1"/>
            </a:solidFill>
          </a:ln>
        </p:spPr>
        <p:txBody>
          <a:bodyPr wrap="square">
            <a:spAutoFit/>
          </a:bodyPr>
          <a:lstStyle/>
          <a:p>
            <a:pPr algn="just"/>
            <a:r>
              <a:rPr lang="it-IT" dirty="0" smtClean="0">
                <a:solidFill>
                  <a:schemeClr val="accent1"/>
                </a:solidFill>
              </a:rPr>
              <a:t>LA SCELTA REGIONALE</a:t>
            </a:r>
          </a:p>
          <a:p>
            <a:pPr algn="just"/>
            <a:endParaRPr lang="it-IT" dirty="0">
              <a:solidFill>
                <a:schemeClr val="accent1"/>
              </a:solidFill>
            </a:endParaRPr>
          </a:p>
          <a:p>
            <a:pPr algn="just"/>
            <a:r>
              <a:rPr lang="it-IT" dirty="0" smtClean="0">
                <a:solidFill>
                  <a:schemeClr val="accent1"/>
                </a:solidFill>
              </a:rPr>
              <a:t>Le aree interne regionali</a:t>
            </a:r>
          </a:p>
          <a:p>
            <a:pPr algn="just"/>
            <a:endParaRPr lang="it-IT" dirty="0" smtClean="0"/>
          </a:p>
          <a:p>
            <a:pPr algn="just"/>
            <a:endParaRPr lang="it-IT" dirty="0"/>
          </a:p>
          <a:p>
            <a:pPr algn="just"/>
            <a:r>
              <a:rPr lang="it-IT" dirty="0" smtClean="0"/>
              <a:t>La scelta regionale si è orientata a individuare da subito tre aree eleggibili del territorio:</a:t>
            </a:r>
          </a:p>
          <a:p>
            <a:pPr algn="just"/>
            <a:endParaRPr lang="it-IT" dirty="0" smtClean="0"/>
          </a:p>
          <a:p>
            <a:pPr marL="342900" indent="-342900" algn="just">
              <a:buAutoNum type="arabicParenR"/>
            </a:pPr>
            <a:r>
              <a:rPr lang="it-IT" dirty="0" smtClean="0"/>
              <a:t>Area prototipale dell’Alta Carnia comprendente 20 </a:t>
            </a:r>
            <a:r>
              <a:rPr lang="it-IT" dirty="0"/>
              <a:t>Comuni (a seguito della fusione di Treppo Carnico e Ligosullo);</a:t>
            </a:r>
          </a:p>
          <a:p>
            <a:pPr marL="342900" indent="-342900" algn="just">
              <a:buAutoNum type="arabicParenR"/>
            </a:pPr>
            <a:r>
              <a:rPr lang="it-IT" dirty="0"/>
              <a:t>L’area delle Dolomiti Friulane, comprendente 15 Comuni, di cui 8 dell’area progetto (Barcis, Claut, Cimolais, Erto e Casso, Frisanco, Meduno, Tramonti di Sopra, Tramonti di Sotto) e 7 dell’area strategica (Arba, Cavasso N., Fanna, Maniago, Sequals, Vajont e Vivaro)</a:t>
            </a:r>
          </a:p>
          <a:p>
            <a:pPr marL="342900" indent="-342900" algn="just">
              <a:buAutoNum type="arabicParenR"/>
            </a:pPr>
            <a:r>
              <a:rPr lang="it-IT" dirty="0"/>
              <a:t>Area Val Canale-Canal del Ferro comprendete 8 Comuni. (Chiusaforte, Dogna, </a:t>
            </a:r>
            <a:r>
              <a:rPr lang="it-IT" dirty="0" smtClean="0"/>
              <a:t>Malborghetto-Valbruna, Moggio Udinese, Pontebba, Resia e Resiutta e Tarvisio.</a:t>
            </a:r>
          </a:p>
          <a:p>
            <a:pPr marL="342900" indent="-342900" algn="just">
              <a:buAutoNum type="arabicParenR"/>
            </a:pPr>
            <a:endParaRPr lang="it-IT" dirty="0"/>
          </a:p>
          <a:p>
            <a:pPr algn="just"/>
            <a:endParaRPr lang="it-IT" dirty="0" smtClean="0">
              <a:solidFill>
                <a:schemeClr val="accent1"/>
              </a:solidFill>
            </a:endParaRPr>
          </a:p>
          <a:p>
            <a:pPr algn="just"/>
            <a:r>
              <a:rPr lang="it-IT" dirty="0" smtClean="0">
                <a:solidFill>
                  <a:schemeClr val="accent1"/>
                </a:solidFill>
              </a:rPr>
              <a:t>I correttivi regionali </a:t>
            </a:r>
          </a:p>
          <a:p>
            <a:pPr algn="just"/>
            <a:endParaRPr lang="it-IT" dirty="0" smtClean="0"/>
          </a:p>
          <a:p>
            <a:pPr algn="just"/>
            <a:r>
              <a:rPr lang="it-IT" dirty="0" smtClean="0"/>
              <a:t>I Comuni dell’area Torre Natisone: Attimis, Drenchia, </a:t>
            </a:r>
            <a:r>
              <a:rPr lang="it-IT" dirty="0"/>
              <a:t>Faedis, Grimacco, </a:t>
            </a:r>
            <a:r>
              <a:rPr lang="it-IT" dirty="0" smtClean="0"/>
              <a:t>Lusevera, Nimis, Prepotto, Pulfero, Savogna</a:t>
            </a:r>
            <a:r>
              <a:rPr lang="it-IT" dirty="0"/>
              <a:t>, San Leonardo, San Pietro al Natisone, Stregna, </a:t>
            </a:r>
            <a:r>
              <a:rPr lang="it-IT" dirty="0" smtClean="0"/>
              <a:t>Taipana e Torreano. </a:t>
            </a:r>
            <a:endParaRPr lang="it-IT" dirty="0"/>
          </a:p>
          <a:p>
            <a:pPr algn="just"/>
            <a:endParaRPr lang="it-IT" dirty="0" smtClean="0"/>
          </a:p>
          <a:p>
            <a:pPr algn="just"/>
            <a:r>
              <a:rPr lang="it-IT" dirty="0" smtClean="0"/>
              <a:t>I </a:t>
            </a:r>
            <a:r>
              <a:rPr lang="it-IT" dirty="0"/>
              <a:t>Comuni </a:t>
            </a:r>
            <a:r>
              <a:rPr lang="it-IT" dirty="0" smtClean="0"/>
              <a:t>dell’UTI delle Valli e Dolomiti friulane non compresi nell’area interna  (Andreis, Castelnovo del Friuli, Clauzetto, Montereale Valcellina, Pinzano al Tagliamento, Travesio, Vito </a:t>
            </a:r>
            <a:r>
              <a:rPr lang="it-IT" dirty="0"/>
              <a:t>d’Asio)</a:t>
            </a:r>
          </a:p>
          <a:p>
            <a:pPr algn="just"/>
            <a:endParaRPr lang="it-IT" dirty="0"/>
          </a:p>
          <a:p>
            <a:pPr algn="just"/>
            <a:r>
              <a:rPr lang="en-GB" dirty="0"/>
              <a:t> </a:t>
            </a:r>
          </a:p>
          <a:p>
            <a:pPr algn="just"/>
            <a:endParaRPr lang="en-GB" dirty="0"/>
          </a:p>
        </p:txBody>
      </p:sp>
    </p:spTree>
    <p:extLst>
      <p:ext uri="{BB962C8B-B14F-4D97-AF65-F5344CB8AC3E}">
        <p14:creationId xmlns:p14="http://schemas.microsoft.com/office/powerpoint/2010/main" val="7094035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32707" y="179614"/>
            <a:ext cx="11544300" cy="6186309"/>
          </a:xfrm>
          <a:prstGeom prst="rect">
            <a:avLst/>
          </a:prstGeom>
          <a:ln>
            <a:solidFill>
              <a:schemeClr val="accent1"/>
            </a:solidFill>
          </a:ln>
        </p:spPr>
        <p:txBody>
          <a:bodyPr wrap="square">
            <a:spAutoFit/>
          </a:bodyPr>
          <a:lstStyle/>
          <a:p>
            <a:pPr algn="just"/>
            <a:r>
              <a:rPr lang="it-IT" dirty="0" smtClean="0">
                <a:solidFill>
                  <a:schemeClr val="accent1"/>
                </a:solidFill>
              </a:rPr>
              <a:t>IL PUNTO SULLE AREE INTERNE REGIONALI</a:t>
            </a:r>
          </a:p>
          <a:p>
            <a:pPr algn="just"/>
            <a:endParaRPr lang="it-IT" dirty="0" smtClean="0">
              <a:solidFill>
                <a:schemeClr val="accent1"/>
              </a:solidFill>
            </a:endParaRPr>
          </a:p>
          <a:p>
            <a:pPr algn="just"/>
            <a:r>
              <a:rPr lang="it-IT" dirty="0" smtClean="0">
                <a:solidFill>
                  <a:schemeClr val="accent1"/>
                </a:solidFill>
              </a:rPr>
              <a:t>Alta Carnia </a:t>
            </a:r>
          </a:p>
          <a:p>
            <a:pPr algn="just"/>
            <a:endParaRPr lang="it-IT" dirty="0">
              <a:solidFill>
                <a:schemeClr val="accent1"/>
              </a:solidFill>
            </a:endParaRPr>
          </a:p>
          <a:p>
            <a:r>
              <a:rPr lang="it-IT" dirty="0"/>
              <a:t>APQ sottoscritto il 30/08/2018 (ultima firma, da parte del MIUR).</a:t>
            </a:r>
          </a:p>
          <a:p>
            <a:r>
              <a:rPr lang="it-IT" dirty="0"/>
              <a:t>Richiesta di modifiche, a giugno:</a:t>
            </a:r>
          </a:p>
          <a:p>
            <a:pPr lvl="0"/>
            <a:r>
              <a:rPr lang="it-IT" dirty="0"/>
              <a:t>Intervento 5.1 - Diffusione delle dotazioni per la didattica digitale (compresa la realizzazione di reti);</a:t>
            </a:r>
          </a:p>
          <a:p>
            <a:pPr lvl="0"/>
            <a:r>
              <a:rPr lang="it-IT" dirty="0"/>
              <a:t>Intervento 9.3 – Acquisto e gestione di veicoli da adibire prevalentemente al trasporto di bambini e ragazzi verso e da luoghi di svolgimento delle attività educative, ricreative, culturali e sportive</a:t>
            </a:r>
            <a:r>
              <a:rPr lang="it-IT" dirty="0" smtClean="0"/>
              <a:t>.</a:t>
            </a:r>
          </a:p>
          <a:p>
            <a:pPr lvl="0"/>
            <a:endParaRPr lang="it-IT" dirty="0" smtClean="0"/>
          </a:p>
          <a:p>
            <a:pPr lvl="0" algn="just"/>
            <a:r>
              <a:rPr lang="it-IT" dirty="0">
                <a:solidFill>
                  <a:schemeClr val="accent1"/>
                </a:solidFill>
              </a:rPr>
              <a:t>Dolomiti Friulane</a:t>
            </a:r>
          </a:p>
          <a:p>
            <a:endParaRPr lang="it-IT" u="sng" dirty="0" smtClean="0"/>
          </a:p>
          <a:p>
            <a:r>
              <a:rPr lang="it-IT" dirty="0" smtClean="0"/>
              <a:t>Documentazione </a:t>
            </a:r>
            <a:r>
              <a:rPr lang="it-IT" dirty="0"/>
              <a:t>dell’APQ, nell’ultima versione inviata a luglio, attualmente  all’esame dell’Agenzia per la coesione territoriale, ai fini della sottoscrizione</a:t>
            </a:r>
          </a:p>
          <a:p>
            <a:pPr algn="just"/>
            <a:endParaRPr lang="it-IT" dirty="0" smtClean="0">
              <a:solidFill>
                <a:schemeClr val="accent1"/>
              </a:solidFill>
            </a:endParaRPr>
          </a:p>
          <a:p>
            <a:pPr algn="just"/>
            <a:r>
              <a:rPr lang="it-IT" dirty="0" smtClean="0">
                <a:solidFill>
                  <a:schemeClr val="accent1"/>
                </a:solidFill>
              </a:rPr>
              <a:t>Canal del Ferro-Val Canale</a:t>
            </a:r>
          </a:p>
          <a:p>
            <a:pPr algn="just"/>
            <a:endParaRPr lang="it-IT" dirty="0">
              <a:solidFill>
                <a:schemeClr val="accent1"/>
              </a:solidFill>
            </a:endParaRPr>
          </a:p>
          <a:p>
            <a:pPr algn="just"/>
            <a:r>
              <a:rPr lang="it-IT" dirty="0"/>
              <a:t>Strategia approvata dai Comuni nel </a:t>
            </a:r>
            <a:r>
              <a:rPr lang="it-IT" dirty="0" smtClean="0"/>
              <a:t>giugno </a:t>
            </a:r>
            <a:r>
              <a:rPr lang="it-IT" dirty="0"/>
              <a:t>2020, in preparazione la documentazione dell’APQ (firma prevista entro l’anno).</a:t>
            </a:r>
          </a:p>
          <a:p>
            <a:pPr algn="just"/>
            <a:endParaRPr lang="it-IT" dirty="0" smtClean="0"/>
          </a:p>
          <a:p>
            <a:pPr algn="just"/>
            <a:endParaRPr lang="it-IT" dirty="0"/>
          </a:p>
          <a:p>
            <a:pPr algn="just"/>
            <a:endParaRPr lang="it-IT" dirty="0" smtClean="0"/>
          </a:p>
        </p:txBody>
      </p:sp>
    </p:spTree>
    <p:extLst>
      <p:ext uri="{BB962C8B-B14F-4D97-AF65-F5344CB8AC3E}">
        <p14:creationId xmlns:p14="http://schemas.microsoft.com/office/powerpoint/2010/main" val="2719459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32707" y="179614"/>
            <a:ext cx="11544300" cy="6740307"/>
          </a:xfrm>
          <a:prstGeom prst="rect">
            <a:avLst/>
          </a:prstGeom>
          <a:ln>
            <a:solidFill>
              <a:schemeClr val="accent1"/>
            </a:solidFill>
          </a:ln>
        </p:spPr>
        <p:txBody>
          <a:bodyPr wrap="square">
            <a:spAutoFit/>
          </a:bodyPr>
          <a:lstStyle/>
          <a:p>
            <a:pPr algn="just"/>
            <a:r>
              <a:rPr lang="it-IT" dirty="0" smtClean="0">
                <a:solidFill>
                  <a:schemeClr val="accent1"/>
                </a:solidFill>
              </a:rPr>
              <a:t>IL QUADRO DEGLI IMPEGNI NELL’ AREA </a:t>
            </a:r>
          </a:p>
          <a:p>
            <a:pPr algn="just"/>
            <a:endParaRPr lang="it-IT" dirty="0" smtClean="0">
              <a:solidFill>
                <a:schemeClr val="accent1"/>
              </a:solidFill>
            </a:endParaRPr>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a:p>
            <a:pPr algn="just"/>
            <a:endParaRPr lang="it-IT" dirty="0"/>
          </a:p>
          <a:p>
            <a:pPr algn="just"/>
            <a:endParaRPr lang="it-IT" dirty="0" smtClean="0"/>
          </a:p>
        </p:txBody>
      </p:sp>
      <p:graphicFrame>
        <p:nvGraphicFramePr>
          <p:cNvPr id="3" name="Tabella 2"/>
          <p:cNvGraphicFramePr>
            <a:graphicFrameLocks noGrp="1"/>
          </p:cNvGraphicFramePr>
          <p:nvPr>
            <p:extLst>
              <p:ext uri="{D42A27DB-BD31-4B8C-83A1-F6EECF244321}">
                <p14:modId xmlns:p14="http://schemas.microsoft.com/office/powerpoint/2010/main" val="1164848313"/>
              </p:ext>
            </p:extLst>
          </p:nvPr>
        </p:nvGraphicFramePr>
        <p:xfrm>
          <a:off x="617415" y="1328614"/>
          <a:ext cx="11222895" cy="5268970"/>
        </p:xfrm>
        <a:graphic>
          <a:graphicData uri="http://schemas.openxmlformats.org/drawingml/2006/table">
            <a:tbl>
              <a:tblPr firstRow="1" firstCol="1" bandRow="1">
                <a:tableStyleId>{5C22544A-7EE6-4342-B048-85BDC9FD1C3A}</a:tableStyleId>
              </a:tblPr>
              <a:tblGrid>
                <a:gridCol w="3796545">
                  <a:extLst>
                    <a:ext uri="{9D8B030D-6E8A-4147-A177-3AD203B41FA5}">
                      <a16:colId xmlns:a16="http://schemas.microsoft.com/office/drawing/2014/main" val="2884258371"/>
                    </a:ext>
                  </a:extLst>
                </a:gridCol>
                <a:gridCol w="2808930">
                  <a:extLst>
                    <a:ext uri="{9D8B030D-6E8A-4147-A177-3AD203B41FA5}">
                      <a16:colId xmlns:a16="http://schemas.microsoft.com/office/drawing/2014/main" val="1454675364"/>
                    </a:ext>
                  </a:extLst>
                </a:gridCol>
                <a:gridCol w="2641024">
                  <a:extLst>
                    <a:ext uri="{9D8B030D-6E8A-4147-A177-3AD203B41FA5}">
                      <a16:colId xmlns:a16="http://schemas.microsoft.com/office/drawing/2014/main" val="1144603393"/>
                    </a:ext>
                  </a:extLst>
                </a:gridCol>
                <a:gridCol w="1976396">
                  <a:extLst>
                    <a:ext uri="{9D8B030D-6E8A-4147-A177-3AD203B41FA5}">
                      <a16:colId xmlns:a16="http://schemas.microsoft.com/office/drawing/2014/main" val="1814630776"/>
                    </a:ext>
                  </a:extLst>
                </a:gridCol>
              </a:tblGrid>
              <a:tr h="485295">
                <a:tc>
                  <a:txBody>
                    <a:bodyPr/>
                    <a:lstStyle/>
                    <a:p>
                      <a:pPr algn="ctr">
                        <a:lnSpc>
                          <a:spcPct val="107000"/>
                        </a:lnSpc>
                        <a:spcAft>
                          <a:spcPts val="0"/>
                        </a:spcAft>
                      </a:pPr>
                      <a:r>
                        <a:rPr lang="it-IT" sz="1100">
                          <a:effectLst/>
                        </a:rPr>
                        <a:t>SETTORI DI INTERVENTO</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RISORSE STANZIATE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IMPEGNI DI SPESA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N. PROGETTI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9239461"/>
                  </a:ext>
                </a:extLst>
              </a:tr>
              <a:tr h="485295">
                <a:tc>
                  <a:txBody>
                    <a:bodyPr/>
                    <a:lstStyle/>
                    <a:p>
                      <a:pPr>
                        <a:lnSpc>
                          <a:spcPct val="107000"/>
                        </a:lnSpc>
                        <a:spcAft>
                          <a:spcPts val="0"/>
                        </a:spcAft>
                      </a:pPr>
                      <a:r>
                        <a:rPr lang="it-IT" sz="1100">
                          <a:effectLst/>
                        </a:rPr>
                        <a:t>AIUTI ALLE IMPRESE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2.855.300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2.195.433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26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20516457"/>
                  </a:ext>
                </a:extLst>
              </a:tr>
              <a:tr h="485295">
                <a:tc>
                  <a:txBody>
                    <a:bodyPr/>
                    <a:lstStyle/>
                    <a:p>
                      <a:pPr>
                        <a:lnSpc>
                          <a:spcPct val="107000"/>
                        </a:lnSpc>
                        <a:spcAft>
                          <a:spcPts val="0"/>
                        </a:spcAft>
                      </a:pPr>
                      <a:r>
                        <a:rPr lang="it-IT" sz="1100">
                          <a:effectLst/>
                        </a:rPr>
                        <a:t>POLITICHE ATTIVE DEL LAVORO</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220.000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4306204"/>
                  </a:ext>
                </a:extLst>
              </a:tr>
              <a:tr h="485295">
                <a:tc>
                  <a:txBody>
                    <a:bodyPr/>
                    <a:lstStyle/>
                    <a:p>
                      <a:pPr>
                        <a:lnSpc>
                          <a:spcPct val="107000"/>
                        </a:lnSpc>
                        <a:spcAft>
                          <a:spcPts val="0"/>
                        </a:spcAft>
                      </a:pPr>
                      <a:r>
                        <a:rPr lang="it-IT" sz="1100">
                          <a:effectLst/>
                        </a:rPr>
                        <a:t>FORMAZIONE PROFESSIONALE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50.000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5228729"/>
                  </a:ext>
                </a:extLst>
              </a:tr>
              <a:tr h="901315">
                <a:tc>
                  <a:txBody>
                    <a:bodyPr/>
                    <a:lstStyle/>
                    <a:p>
                      <a:pPr>
                        <a:lnSpc>
                          <a:spcPct val="107000"/>
                        </a:lnSpc>
                        <a:spcAft>
                          <a:spcPts val="0"/>
                        </a:spcAft>
                      </a:pPr>
                      <a:r>
                        <a:rPr lang="it-IT" sz="1100">
                          <a:effectLst/>
                        </a:rPr>
                        <a:t>ISTRUZIONE E SERVIZI SCOLASTICI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1.854.725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673.000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1</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53702775"/>
                  </a:ext>
                </a:extLst>
              </a:tr>
              <a:tr h="485295">
                <a:tc>
                  <a:txBody>
                    <a:bodyPr/>
                    <a:lstStyle/>
                    <a:p>
                      <a:pPr>
                        <a:lnSpc>
                          <a:spcPct val="107000"/>
                        </a:lnSpc>
                        <a:spcAft>
                          <a:spcPts val="0"/>
                        </a:spcAft>
                      </a:pPr>
                      <a:r>
                        <a:rPr lang="it-IT" sz="1100">
                          <a:effectLst/>
                        </a:rPr>
                        <a:t>SERVIZI SANITARI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253.260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15768872"/>
                  </a:ext>
                </a:extLst>
              </a:tr>
              <a:tr h="485295">
                <a:tc>
                  <a:txBody>
                    <a:bodyPr/>
                    <a:lstStyle/>
                    <a:p>
                      <a:pPr>
                        <a:lnSpc>
                          <a:spcPct val="107000"/>
                        </a:lnSpc>
                        <a:spcAft>
                          <a:spcPts val="0"/>
                        </a:spcAft>
                      </a:pPr>
                      <a:r>
                        <a:rPr lang="it-IT" sz="1100">
                          <a:effectLst/>
                        </a:rPr>
                        <a:t>SERVIZI SOCIO-ASSISTENZIALI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898.845</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1874743"/>
                  </a:ext>
                </a:extLst>
              </a:tr>
              <a:tr h="485295">
                <a:tc>
                  <a:txBody>
                    <a:bodyPr/>
                    <a:lstStyle/>
                    <a:p>
                      <a:pPr>
                        <a:lnSpc>
                          <a:spcPct val="107000"/>
                        </a:lnSpc>
                        <a:spcAft>
                          <a:spcPts val="0"/>
                        </a:spcAft>
                      </a:pPr>
                      <a:r>
                        <a:rPr lang="it-IT" sz="1100">
                          <a:effectLst/>
                        </a:rPr>
                        <a:t>MOBILITA'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1.568.170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61940248"/>
                  </a:ext>
                </a:extLst>
              </a:tr>
              <a:tr h="485295">
                <a:tc>
                  <a:txBody>
                    <a:bodyPr/>
                    <a:lstStyle/>
                    <a:p>
                      <a:pPr>
                        <a:lnSpc>
                          <a:spcPct val="107000"/>
                        </a:lnSpc>
                        <a:spcAft>
                          <a:spcPts val="0"/>
                        </a:spcAft>
                      </a:pPr>
                      <a:r>
                        <a:rPr lang="it-IT" sz="1100">
                          <a:effectLst/>
                        </a:rPr>
                        <a:t>ASSISTENZA TECNICA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145.000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a:effectLst/>
                        </a:rPr>
                        <a:t>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108301"/>
                  </a:ext>
                </a:extLst>
              </a:tr>
              <a:tr h="485295">
                <a:tc>
                  <a:txBody>
                    <a:bodyPr/>
                    <a:lstStyle/>
                    <a:p>
                      <a:pPr algn="r">
                        <a:lnSpc>
                          <a:spcPct val="107000"/>
                        </a:lnSpc>
                        <a:spcAft>
                          <a:spcPts val="0"/>
                        </a:spcAft>
                      </a:pPr>
                      <a:r>
                        <a:rPr lang="it-IT" sz="1100">
                          <a:effectLst/>
                        </a:rPr>
                        <a:t>Totale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7.845.300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100">
                          <a:effectLst/>
                        </a:rPr>
                        <a:t>2.868.433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dirty="0">
                          <a:effectLst/>
                        </a:rPr>
                        <a:t>  27</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77071434"/>
                  </a:ext>
                </a:extLst>
              </a:tr>
            </a:tbl>
          </a:graphicData>
        </a:graphic>
      </p:graphicFrame>
      <p:sp>
        <p:nvSpPr>
          <p:cNvPr id="4" name="Rectangle 1"/>
          <p:cNvSpPr>
            <a:spLocks noChangeArrowheads="1"/>
          </p:cNvSpPr>
          <p:nvPr/>
        </p:nvSpPr>
        <p:spPr bwMode="auto">
          <a:xfrm>
            <a:off x="3040063" y="3051750"/>
            <a:ext cx="17554776" cy="45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spTree>
    <p:extLst>
      <p:ext uri="{BB962C8B-B14F-4D97-AF65-F5344CB8AC3E}">
        <p14:creationId xmlns:p14="http://schemas.microsoft.com/office/powerpoint/2010/main" val="10897330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5988" y="671691"/>
            <a:ext cx="11544300" cy="6186309"/>
          </a:xfrm>
          <a:prstGeom prst="rect">
            <a:avLst/>
          </a:prstGeom>
          <a:ln>
            <a:solidFill>
              <a:schemeClr val="accent1"/>
            </a:solidFill>
          </a:ln>
        </p:spPr>
        <p:txBody>
          <a:bodyPr wrap="square">
            <a:spAutoFit/>
          </a:bodyPr>
          <a:lstStyle/>
          <a:p>
            <a:pPr algn="just"/>
            <a:r>
              <a:rPr lang="it-IT" dirty="0" smtClean="0">
                <a:solidFill>
                  <a:schemeClr val="accent1"/>
                </a:solidFill>
              </a:rPr>
              <a:t>GLI INDIRIZZI PER LA NUOVA STRATEGIA AREE INTERNE </a:t>
            </a:r>
          </a:p>
          <a:p>
            <a:pPr algn="just"/>
            <a:endParaRPr lang="it-IT" dirty="0" smtClean="0">
              <a:solidFill>
                <a:schemeClr val="accent1"/>
              </a:solidFill>
            </a:endParaRPr>
          </a:p>
          <a:p>
            <a:pPr algn="just"/>
            <a:r>
              <a:rPr lang="it-IT" dirty="0" smtClean="0">
                <a:solidFill>
                  <a:schemeClr val="accent1"/>
                </a:solidFill>
              </a:rPr>
              <a:t>La continuità tra programmazioni</a:t>
            </a:r>
          </a:p>
          <a:p>
            <a:pPr marL="171450" indent="-171450" algn="just">
              <a:buFont typeface="Arial" panose="020B0604020202020204" pitchFamily="34" charset="0"/>
              <a:buChar char="•"/>
            </a:pPr>
            <a:endParaRPr lang="it-IT" dirty="0" smtClean="0"/>
          </a:p>
          <a:p>
            <a:pPr algn="just">
              <a:tabLst>
                <a:tab pos="8875713" algn="l"/>
              </a:tabLst>
            </a:pPr>
            <a:r>
              <a:rPr lang="it-IT" dirty="0"/>
              <a:t>L’indirizzo generale, discusso a livello nazionale ed europeo, è di dare continuità alle programmazioni per quanto attiene alle aggregazioni comunali (vale a dire alle aree già individuate), con alcuni correttivi, e alle strategie territoriali, valorizzando il lavoro svolto che ha visto impegnati i territori, tramite gli enti locali, gli istituti scolastici, i servizi sanitari e socio-assistenziali, i rappresentanti della realtà economica, anche al fine di </a:t>
            </a:r>
            <a:r>
              <a:rPr lang="it-IT" dirty="0" err="1"/>
              <a:t>efficientare</a:t>
            </a:r>
            <a:r>
              <a:rPr lang="it-IT" dirty="0"/>
              <a:t> la loro attuazione abbreviandone la tempistica. La semplificazione passa inoltre attraverso queste azioni:</a:t>
            </a:r>
          </a:p>
          <a:p>
            <a:pPr marL="342900" indent="-342900" algn="just">
              <a:buAutoNum type="arabicParenR"/>
              <a:tabLst>
                <a:tab pos="8875713" algn="l"/>
              </a:tabLst>
            </a:pPr>
            <a:r>
              <a:rPr lang="it-IT" dirty="0"/>
              <a:t>La promozione di una maggiore integrazione FESR,  FSE+ e del FEASR negli interventi per lo sviluppo territoriale locale che consente di definire interventi integrati tra interventi materiali e servizi;</a:t>
            </a:r>
          </a:p>
          <a:p>
            <a:pPr marL="342900" indent="-342900" algn="just">
              <a:buAutoNum type="arabicParenR"/>
              <a:tabLst>
                <a:tab pos="8875713" algn="l"/>
              </a:tabLst>
            </a:pPr>
            <a:r>
              <a:rPr lang="it-IT" dirty="0"/>
              <a:t>Il supporto agli attori territoriali impegnati nel disegnare e attuare le Strategie territoriali attraverso la costituzione di reti per la condivisione e scambio di conoscenze;</a:t>
            </a:r>
          </a:p>
          <a:p>
            <a:pPr marL="342900" indent="-342900" algn="just">
              <a:buAutoNum type="arabicParenR"/>
              <a:tabLst>
                <a:tab pos="8875713" algn="l"/>
              </a:tabLst>
            </a:pPr>
            <a:r>
              <a:rPr lang="it-IT" dirty="0"/>
              <a:t>L’individuazione nelle Strategie territoriali delle principali operazioni da sostenere al fine di assicurare un rapido avvio degli interventi finanziari;</a:t>
            </a:r>
          </a:p>
          <a:p>
            <a:pPr marL="342900" indent="-342900" algn="just">
              <a:buAutoNum type="arabicParenR"/>
              <a:tabLst>
                <a:tab pos="8875713" algn="l"/>
              </a:tabLst>
            </a:pPr>
            <a:r>
              <a:rPr lang="it-IT" dirty="0"/>
              <a:t>Lo snellimento delle procedure di  approvazione delle strategie territoriali con il livello centrale.</a:t>
            </a:r>
          </a:p>
          <a:p>
            <a:pPr>
              <a:tabLst>
                <a:tab pos="8875713" algn="l"/>
              </a:tabLst>
            </a:pPr>
            <a:endParaRPr lang="it-IT" dirty="0"/>
          </a:p>
          <a:p>
            <a:r>
              <a:rPr lang="it-IT" dirty="0">
                <a:solidFill>
                  <a:schemeClr val="accent1"/>
                </a:solidFill>
              </a:rPr>
              <a:t>Tavolo </a:t>
            </a:r>
            <a:r>
              <a:rPr lang="it-IT">
                <a:solidFill>
                  <a:schemeClr val="accent1"/>
                </a:solidFill>
              </a:rPr>
              <a:t>di </a:t>
            </a:r>
            <a:r>
              <a:rPr lang="it-IT" smtClean="0">
                <a:solidFill>
                  <a:schemeClr val="accent1"/>
                </a:solidFill>
              </a:rPr>
              <a:t>partenariato </a:t>
            </a:r>
            <a:r>
              <a:rPr lang="it-IT" dirty="0">
                <a:solidFill>
                  <a:schemeClr val="accent1"/>
                </a:solidFill>
              </a:rPr>
              <a:t>e strategia per la montagna</a:t>
            </a:r>
          </a:p>
          <a:p>
            <a:endParaRPr lang="it-IT" dirty="0"/>
          </a:p>
          <a:p>
            <a:r>
              <a:rPr lang="it-IT" dirty="0"/>
              <a:t>Necessità di una stretta cabina di regia con gli attori locali per la celere definizione delle classi di azioni da inserire nella strategia aree interne e,  più in generale,  nella strategia per la montagna.</a:t>
            </a:r>
          </a:p>
          <a:p>
            <a:endParaRPr lang="it-IT" dirty="0"/>
          </a:p>
        </p:txBody>
      </p:sp>
    </p:spTree>
    <p:extLst>
      <p:ext uri="{BB962C8B-B14F-4D97-AF65-F5344CB8AC3E}">
        <p14:creationId xmlns:p14="http://schemas.microsoft.com/office/powerpoint/2010/main" val="395082321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4111</TotalTime>
  <Words>898</Words>
  <Application>Microsoft Office PowerPoint</Application>
  <PresentationFormat>Widescreen</PresentationFormat>
  <Paragraphs>143</Paragraphs>
  <Slides>7</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7</vt:i4>
      </vt:variant>
    </vt:vector>
  </HeadingPairs>
  <TitlesOfParts>
    <vt:vector size="13" baseType="lpstr">
      <vt:lpstr>Arial</vt:lpstr>
      <vt:lpstr>Caibri light</vt:lpstr>
      <vt:lpstr>Calibri</vt:lpstr>
      <vt:lpstr>Calibri Light</vt:lpstr>
      <vt:lpstr>Times New 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Di Modugno, Annalaura</dc:creator>
  <cp:lastModifiedBy>Toneguzzi Loris</cp:lastModifiedBy>
  <cp:revision>268</cp:revision>
  <dcterms:created xsi:type="dcterms:W3CDTF">2020-07-06T14:29:57Z</dcterms:created>
  <dcterms:modified xsi:type="dcterms:W3CDTF">2020-09-23T10:19:43Z</dcterms:modified>
</cp:coreProperties>
</file>