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75" r:id="rId5"/>
    <p:sldId id="349" r:id="rId6"/>
    <p:sldId id="375" r:id="rId7"/>
    <p:sldId id="393" r:id="rId8"/>
    <p:sldId id="364" r:id="rId9"/>
    <p:sldId id="366" r:id="rId10"/>
    <p:sldId id="324" r:id="rId11"/>
    <p:sldId id="352" r:id="rId12"/>
    <p:sldId id="367" r:id="rId13"/>
    <p:sldId id="374" r:id="rId14"/>
    <p:sldId id="379" r:id="rId15"/>
    <p:sldId id="369" r:id="rId16"/>
    <p:sldId id="334" r:id="rId17"/>
    <p:sldId id="372" r:id="rId18"/>
    <p:sldId id="336" r:id="rId19"/>
    <p:sldId id="380" r:id="rId20"/>
    <p:sldId id="381" r:id="rId21"/>
    <p:sldId id="382" r:id="rId22"/>
    <p:sldId id="383" r:id="rId23"/>
    <p:sldId id="386" r:id="rId24"/>
    <p:sldId id="385" r:id="rId25"/>
    <p:sldId id="384" r:id="rId26"/>
    <p:sldId id="388" r:id="rId27"/>
    <p:sldId id="387" r:id="rId28"/>
    <p:sldId id="390" r:id="rId29"/>
    <p:sldId id="389" r:id="rId30"/>
    <p:sldId id="391" r:id="rId31"/>
    <p:sldId id="392" r:id="rId32"/>
    <p:sldId id="347" r:id="rId33"/>
    <p:sldId id="356" r:id="rId34"/>
    <p:sldId id="359" r:id="rId35"/>
    <p:sldId id="358" r:id="rId36"/>
    <p:sldId id="373" r:id="rId37"/>
    <p:sldId id="357" r:id="rId38"/>
    <p:sldId id="315" r:id="rId39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 autoAdjust="0"/>
  </p:normalViewPr>
  <p:slideViewPr>
    <p:cSldViewPr>
      <p:cViewPr varScale="1">
        <p:scale>
          <a:sx n="69" d="100"/>
          <a:sy n="69" d="100"/>
        </p:scale>
        <p:origin x="1140" y="3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onews24.com/wp-content/uploads/2020/07/FiscoNews24-Modello-F24-cos&#232;-a-cosa-serve-come-funziona.pn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google.it/url?esrc=s&amp;q=&amp;rct=j&amp;sa=U&amp;url=https://www.vectorstock.com/royalty-free-vector/alert-rubber-stamp-vector-12324062&amp;ved=2ahUKEwji0ZPS7Yf8AhWRzaQKHbVHCoEQqoUBegQIChAB&amp;usg=AOvVaw2RLbw5yZF2WGZOFXh7CRN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esrc=s&amp;q=&amp;rct=j&amp;sa=U&amp;url=https://pixabay.com/it/images/search/segno%20di%20spunta%20verde/&amp;ved=2ahUKEwjOs8zb8Yf8AhVO-aQKHYqKAqgQqoUBegQIDxAB&amp;usg=AOvVaw0uByuT2BjkFSPQqZqjQF62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www.google.it/url?esrc=s&amp;q=&amp;rct=j&amp;sa=U&amp;url=https://www.coolmed.it/spunta-blu-png/&amp;ved=2ahUKEwi63oyO8of8AhWZuaQKHbApAI4QqoUBegQIEhAB&amp;usg=AOvVaw0Ptbisw7Y8MVmOYbf82jLu" TargetMode="Externa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pubblici L.R</a:t>
            </a:r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16/14</a:t>
            </a: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200" b="1" dirty="0" smtClean="0">
                <a:solidFill>
                  <a:schemeClr val="bg1"/>
                </a:solidFill>
              </a:rPr>
              <a:t>Inserimento </a:t>
            </a:r>
            <a:r>
              <a:rPr lang="it-IT" sz="3200" b="1" dirty="0">
                <a:solidFill>
                  <a:schemeClr val="bg1"/>
                </a:solidFill>
              </a:rPr>
              <a:t>e trasmissione domande tramite il «Sistema Istanze On </a:t>
            </a:r>
            <a:r>
              <a:rPr lang="it-IT" sz="3200" b="1" dirty="0" smtClean="0">
                <a:solidFill>
                  <a:schemeClr val="bg1"/>
                </a:solidFill>
              </a:rPr>
              <a:t>Line - </a:t>
            </a:r>
            <a:r>
              <a:rPr lang="it-IT" sz="3200" b="1" dirty="0">
                <a:solidFill>
                  <a:schemeClr val="bg1"/>
                </a:solidFill>
              </a:rPr>
              <a:t>IOL</a:t>
            </a:r>
            <a:r>
              <a:rPr lang="it-IT" sz="3200" b="1" dirty="0" smtClean="0">
                <a:solidFill>
                  <a:schemeClr val="bg1"/>
                </a:solidFill>
              </a:rPr>
              <a:t>» e informazioni sulla documentazione da allegare</a:t>
            </a:r>
            <a:endParaRPr lang="it-IT" sz="32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AVVISI ATTIVITA’ CULTURALI 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2024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</a:t>
            </a:r>
            <a:r>
              <a:rPr lang="it-IT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548"/>
            <a:ext cx="2830026" cy="60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Suggerimenti per la compilazione del quadro logico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060848"/>
            <a:ext cx="8058150" cy="3425552"/>
          </a:xfrm>
        </p:spPr>
        <p:txBody>
          <a:bodyPr/>
          <a:lstStyle/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Suddividere il progetto in sezioni, in parti, in base agli obiettivi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 ci si prefigge, alle attività e ai risultati attesi</a:t>
            </a:r>
          </a:p>
          <a:p>
            <a:pPr marL="0" indent="0" algn="ctr">
              <a:buNone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 ogni sezione indicare quali sono i partner coinvolti, o gli eventuali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soggetti esterni che collaborano, e le attività di ciascuno</a:t>
            </a:r>
          </a:p>
          <a:p>
            <a:pPr marL="0" indent="0" algn="ctr">
              <a:buNone/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Indicare il periodo in cui è prevista quella specifica attività 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le risorse, anche finanziarie,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sono necessarie al suo svolgimento</a:t>
            </a:r>
          </a:p>
          <a:p>
            <a:pPr marL="0" indent="0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b="1" u="sng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Capacità di sintesi e livelli di </a:t>
            </a:r>
            <a:r>
              <a:rPr lang="it-IT" sz="1800" b="1" u="sng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priorità!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179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11187" t="4831" r="15457" b="10651"/>
          <a:stretch/>
        </p:blipFill>
        <p:spPr bwMode="auto">
          <a:xfrm>
            <a:off x="683569" y="1124744"/>
            <a:ext cx="813690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6444208" y="4509120"/>
            <a:ext cx="2376265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5" name="Immagine 4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47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7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792088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SCHEDA/E PARTNER </a:t>
            </a:r>
            <a:r>
              <a:rPr lang="it-IT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firmata/e digitalmente</a:t>
            </a:r>
            <a:endParaRPr lang="it-I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522920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Non serve allegare la carta d’identità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7331" t="23801" r="69679" b="10064"/>
          <a:stretch/>
        </p:blipFill>
        <p:spPr bwMode="auto">
          <a:xfrm rot="21234243">
            <a:off x="323528" y="1916832"/>
            <a:ext cx="4476645" cy="303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22134" t="22864" r="27351" b="14250"/>
          <a:stretch/>
        </p:blipFill>
        <p:spPr bwMode="auto">
          <a:xfrm>
            <a:off x="3923928" y="1844824"/>
            <a:ext cx="4680520" cy="3253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6436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9512" y="1484784"/>
            <a:ext cx="3312368" cy="15121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PROCURA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la presentazione della domanda</a:t>
            </a:r>
          </a:p>
          <a:p>
            <a:pPr algn="ctr"/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(soggetti privi di SPID)</a:t>
            </a:r>
          </a:p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documento d’identità del legale rappresentante</a:t>
            </a:r>
            <a:endParaRPr lang="it-IT" sz="1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https://www.ilprimatonazionale.it/wp-content/uploads/2017/03/patenteev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444922" y="4333211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it/b/b8/Carta_identita_fron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122413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 rotWithShape="1">
          <a:blip r:embed="rId4"/>
          <a:srcRect l="26131" t="24861" r="26240" b="9087"/>
          <a:stretch/>
        </p:blipFill>
        <p:spPr bwMode="auto">
          <a:xfrm>
            <a:off x="3491880" y="1268760"/>
            <a:ext cx="554461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3995936" y="1484784"/>
            <a:ext cx="4392488" cy="10081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0" name="Immagine 9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9512" y="1484784"/>
            <a:ext cx="3312368" cy="17281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PROCURA 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il partner privo di firma digitale</a:t>
            </a:r>
          </a:p>
          <a:p>
            <a:pPr algn="ctr"/>
            <a:r>
              <a:rPr lang="it-IT" sz="18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documento d’identità del partner</a:t>
            </a:r>
            <a:endParaRPr lang="it-IT" sz="1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8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4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https://www.ilprimatonazionale.it/wp-content/uploads/2017/03/patenteev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444922" y="3973400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it/b/b8/Carta_identita_fron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122413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/>
          <p:nvPr/>
        </p:nvPicPr>
        <p:blipFill rotWithShape="1">
          <a:blip r:embed="rId4"/>
          <a:srcRect l="26211" t="25151" r="25925" b="10650"/>
          <a:stretch/>
        </p:blipFill>
        <p:spPr bwMode="auto">
          <a:xfrm>
            <a:off x="3491880" y="1124744"/>
            <a:ext cx="5400600" cy="432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4572000" y="1340768"/>
            <a:ext cx="3096344" cy="7920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0" name="Immagine 9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93" y="101154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268760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 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107503" y="1305668"/>
            <a:ext cx="4170689" cy="44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MODELLO F23 / F24 </a:t>
            </a:r>
          </a:p>
          <a:p>
            <a:pPr algn="ctr"/>
            <a:r>
              <a:rPr lang="it-IT" sz="20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attestante il pagamento della marca da bollo di euro 16,00</a:t>
            </a:r>
          </a:p>
          <a:p>
            <a:pPr algn="ctr"/>
            <a:endParaRPr lang="it-IT" sz="8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000" kern="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Indicazioni 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it-IT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compilazione dell’F23:</a:t>
            </a:r>
          </a:p>
          <a:p>
            <a:pPr algn="ctr"/>
            <a:endParaRPr lang="it-IT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4: dati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 soggetto richiedente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6: codice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della Direzione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	 	dell’Agenzia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delle Entrate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attinente alla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sede del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richiedente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10: Anno “2023” N. “</a:t>
            </a:r>
            <a:r>
              <a:rPr lang="it-IT" sz="1400" smtClean="0">
                <a:latin typeface="Arial" panose="020B0604020202020204" pitchFamily="34" charset="0"/>
                <a:cs typeface="Arial" panose="020B0604020202020204" pitchFamily="34" charset="0"/>
              </a:rPr>
              <a:t>DGR </a:t>
            </a:r>
            <a:r>
              <a:rPr lang="it-IT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1673/2023</a:t>
            </a:r>
            <a:r>
              <a:rPr lang="it-IT" sz="140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11: codice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tributo “456 T”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12: descrizione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“imposta di bollo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Avviso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(indicare la 	denominazione dello specifico 	Avviso per cui si presenta 	domanda)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13: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importo 16,00 euro</a:t>
            </a:r>
            <a:endParaRPr lang="it-IT" sz="14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Modello F23 compilabi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28" y="1124744"/>
            <a:ext cx="3816424" cy="313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modello f2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43">
            <a:off x="4350201" y="2708920"/>
            <a:ext cx="4326255" cy="291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4511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a Istanze On Line -  I.O.L.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20425" t="13118" r="19808" b="7851"/>
          <a:stretch/>
        </p:blipFill>
        <p:spPr bwMode="auto">
          <a:xfrm>
            <a:off x="1907704" y="1844824"/>
            <a:ext cx="5184575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2843808" y="4653136"/>
            <a:ext cx="280831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6" name="Immagine 5" descr="http://www.ilsitodimassacarrara.it/sites/default/files/immagini_articoli/accesso-inter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7864">
            <a:off x="7236296" y="2204864"/>
            <a:ext cx="1008112" cy="9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5855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4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340768"/>
            <a:ext cx="8348414" cy="4145632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1800" dirty="0" smtClean="0"/>
              <a:t>Per </a:t>
            </a:r>
            <a:r>
              <a:rPr lang="it-IT" sz="1800" dirty="0"/>
              <a:t>accedere </a:t>
            </a:r>
            <a:r>
              <a:rPr lang="it-IT" sz="1800" dirty="0" smtClean="0"/>
              <a:t>a IOL sarà </a:t>
            </a:r>
            <a:r>
              <a:rPr lang="it-IT" sz="1800" dirty="0"/>
              <a:t>necessario utilizzare le credenziali </a:t>
            </a:r>
            <a:r>
              <a:rPr lang="it-IT" sz="1800" b="1" i="1" dirty="0"/>
              <a:t>SPID</a:t>
            </a:r>
            <a:r>
              <a:rPr lang="it-IT" sz="1800" dirty="0"/>
              <a:t> (Sistema Pubblico di Identità Digitale) ovvero la modalità di accesso con CIE (Carta identità Elettronica) e CRS/CNS, attraverso l’identificazione della persona fisica sulla base </a:t>
            </a:r>
            <a:r>
              <a:rPr lang="it-IT" sz="1800" i="1" dirty="0"/>
              <a:t>dell’identità digitale </a:t>
            </a:r>
            <a:r>
              <a:rPr lang="it-IT" sz="1800" dirty="0"/>
              <a:t>associata al codice SPID o dichiarata nei supporti dotati di certificato di autenticazione, quali appunto la CIE, la CNS e la maggior parte delle firme digitali.</a:t>
            </a:r>
          </a:p>
          <a:p>
            <a:pPr marL="0" indent="0" algn="just" eaLnBrk="1" hangingPunct="1">
              <a:buNone/>
              <a:defRPr/>
            </a:pPr>
            <a:endParaRPr lang="it-IT" sz="1800" dirty="0"/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/>
              <a:t>Non è possibile accedere al sistema in forma anonima</a:t>
            </a:r>
            <a:r>
              <a:rPr lang="it-IT" sz="1800" dirty="0"/>
              <a:t>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800" dirty="0"/>
          </a:p>
          <a:p>
            <a:pPr marL="0" indent="0" algn="just" eaLnBrk="1" hangingPunct="1">
              <a:buFontTx/>
              <a:buNone/>
              <a:defRPr/>
            </a:pPr>
            <a:r>
              <a:rPr lang="it-IT" sz="1800" b="1" dirty="0">
                <a:solidFill>
                  <a:srgbClr val="FF0000"/>
                </a:solidFill>
              </a:rPr>
              <a:t>L’identificazione del soggetto in fase di accesso al sistema, consente di adottare quale forma di </a:t>
            </a:r>
            <a:r>
              <a:rPr lang="it-IT" sz="1800" b="1" u="sng" dirty="0">
                <a:solidFill>
                  <a:srgbClr val="FF0000"/>
                </a:solidFill>
              </a:rPr>
              <a:t>sottoscrizione della domanda</a:t>
            </a:r>
            <a:r>
              <a:rPr lang="it-IT" sz="1800" b="1" dirty="0">
                <a:solidFill>
                  <a:srgbClr val="FF0000"/>
                </a:solidFill>
              </a:rPr>
              <a:t> la mera convalida finale a valle della compilazione, ai sensi dell’articolo 65 del CAD (Codice dell’Amministrazione Digitale).</a:t>
            </a:r>
          </a:p>
          <a:p>
            <a:endParaRPr lang="it-IT" dirty="0"/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0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268" y="1052736"/>
            <a:ext cx="3688676" cy="762000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SPID: cos’è e come si ottengono le credenziali?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204864"/>
            <a:ext cx="3667894" cy="3600400"/>
          </a:xfrm>
        </p:spPr>
        <p:txBody>
          <a:bodyPr/>
          <a:lstStyle/>
          <a:p>
            <a:pPr marL="0" indent="0">
              <a:buNone/>
            </a:pPr>
            <a:r>
              <a:rPr lang="it-IT" sz="1400" b="1" dirty="0"/>
              <a:t>SPID</a:t>
            </a:r>
            <a:r>
              <a:rPr lang="it-IT" sz="1400" dirty="0"/>
              <a:t> è il </a:t>
            </a:r>
            <a:r>
              <a:rPr lang="it-IT" sz="1400" i="1" dirty="0"/>
              <a:t>Sistema Pubblico di Identità Digitale</a:t>
            </a:r>
            <a:r>
              <a:rPr lang="it-IT" sz="1400" dirty="0"/>
              <a:t>, </a:t>
            </a:r>
            <a:r>
              <a:rPr lang="it-IT" sz="1400" dirty="0" smtClean="0"/>
              <a:t>ti </a:t>
            </a:r>
            <a:r>
              <a:rPr lang="it-IT" sz="1400" dirty="0"/>
              <a:t>permette di accedere a tutti i servizi online della </a:t>
            </a:r>
            <a:r>
              <a:rPr lang="it-IT" sz="1400" dirty="0" smtClean="0"/>
              <a:t>P.A. </a:t>
            </a:r>
            <a:r>
              <a:rPr lang="it-IT" sz="1400" dirty="0"/>
              <a:t>e dei soggetti privati aderenti con un'unica Identità Digitale (username e password) utilizzabile da computer, </a:t>
            </a:r>
            <a:r>
              <a:rPr lang="it-IT" sz="1400" dirty="0" err="1"/>
              <a:t>tablet</a:t>
            </a:r>
            <a:r>
              <a:rPr lang="it-IT" sz="1400" dirty="0"/>
              <a:t> e </a:t>
            </a:r>
            <a:r>
              <a:rPr lang="it-IT" sz="1400" dirty="0" err="1"/>
              <a:t>smartphone</a:t>
            </a:r>
            <a:r>
              <a:rPr lang="it-IT" sz="1400" dirty="0"/>
              <a:t>.</a:t>
            </a:r>
          </a:p>
          <a:p>
            <a:pPr algn="just"/>
            <a:endParaRPr lang="it-IT" sz="1400" dirty="0"/>
          </a:p>
          <a:p>
            <a:pPr marL="0" indent="0">
              <a:buNone/>
            </a:pPr>
            <a:r>
              <a:rPr lang="it-IT" sz="1400" dirty="0"/>
              <a:t>Per ottenere le tue credenziali SPID devi rivolgerti a </a:t>
            </a:r>
            <a:r>
              <a:rPr lang="it-IT" sz="1400" i="1" dirty="0"/>
              <a:t>Aruba, </a:t>
            </a:r>
            <a:r>
              <a:rPr lang="it-IT" sz="1400" i="1" dirty="0" err="1"/>
              <a:t>Infocert</a:t>
            </a:r>
            <a:r>
              <a:rPr lang="it-IT" sz="1400" i="1" dirty="0"/>
              <a:t>, Intesa, </a:t>
            </a:r>
            <a:r>
              <a:rPr lang="it-IT" sz="1400" i="1" dirty="0" err="1"/>
              <a:t>Namirial</a:t>
            </a:r>
            <a:r>
              <a:rPr lang="it-IT" sz="1400" i="1" dirty="0"/>
              <a:t>, Poste, </a:t>
            </a:r>
            <a:r>
              <a:rPr lang="it-IT" sz="1400" i="1" dirty="0" err="1"/>
              <a:t>Register</a:t>
            </a:r>
            <a:r>
              <a:rPr lang="it-IT" sz="1400" i="1" dirty="0"/>
              <a:t>, </a:t>
            </a:r>
            <a:r>
              <a:rPr lang="it-IT" sz="1400" i="1" dirty="0" err="1"/>
              <a:t>Sielte</a:t>
            </a:r>
            <a:r>
              <a:rPr lang="it-IT" sz="1400" i="1" dirty="0"/>
              <a:t>, Tim o Lepida</a:t>
            </a:r>
            <a:r>
              <a:rPr lang="it-IT" sz="1400" dirty="0"/>
              <a:t>. Questi soggetti (detti </a:t>
            </a:r>
            <a:r>
              <a:rPr lang="it-IT" sz="1400" i="1" dirty="0" err="1"/>
              <a:t>identity</a:t>
            </a:r>
            <a:r>
              <a:rPr lang="it-IT" sz="1400" i="1" dirty="0"/>
              <a:t> provider</a:t>
            </a:r>
            <a:r>
              <a:rPr lang="it-IT" sz="1400" dirty="0"/>
              <a:t>) ti offrono diverse modalità per richiedere e ottenere SPID, puoi scegliere quella più adatta alle tue esigenze. Tutte le informazioni su dove e come chiedere le tue credenziali SPID sul sito </a:t>
            </a:r>
            <a:r>
              <a:rPr lang="it-IT" sz="1400" b="1" i="1" dirty="0"/>
              <a:t>spid.gov.it/richiedi-</a:t>
            </a:r>
            <a:r>
              <a:rPr lang="it-IT" sz="1400" b="1" i="1" dirty="0" err="1"/>
              <a:t>spid</a:t>
            </a:r>
            <a:endParaRPr lang="it-IT" sz="1400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716016" y="1206624"/>
            <a:ext cx="3960440" cy="4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000" kern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attivare la CRS</a:t>
            </a:r>
            <a:endParaRPr lang="it-IT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60032" y="1835527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400" dirty="0"/>
              <a:t>Le </a:t>
            </a:r>
            <a:r>
              <a:rPr lang="it-IT" sz="1400" b="1" dirty="0"/>
              <a:t>persone fisiche</a:t>
            </a:r>
            <a:r>
              <a:rPr lang="it-IT" sz="1400" dirty="0"/>
              <a:t>, legali rappresentanti di enti pubblici, associazioni, fondazioni, cooperative ed istituti scolastici, in possesso della Carta Regionale dei Servizi (</a:t>
            </a:r>
            <a:r>
              <a:rPr lang="it-IT" sz="1400" b="1" dirty="0"/>
              <a:t>CRS</a:t>
            </a:r>
            <a:r>
              <a:rPr lang="it-IT" sz="1400" dirty="0"/>
              <a:t>), devono attivare la CRS e ottenere il codice personale (PIN) che, in associazione con un lettore di </a:t>
            </a:r>
            <a:r>
              <a:rPr lang="it-IT" sz="1400" i="1" dirty="0" err="1"/>
              <a:t>smart</a:t>
            </a:r>
            <a:r>
              <a:rPr lang="it-IT" sz="1400" i="1" dirty="0"/>
              <a:t> card</a:t>
            </a:r>
            <a:r>
              <a:rPr lang="it-IT" sz="1400" dirty="0"/>
              <a:t>, permette l’accesso ai servizi e alle applicazioni online come meglio specificato al seguente link: </a:t>
            </a:r>
            <a:r>
              <a:rPr lang="it-IT" sz="1400" b="1" i="1" dirty="0"/>
              <a:t>http://www.regione.fvg.it/rafvg/cms/RAFVG/GEN/carta-regionale-servizi/FOGLIA4/</a:t>
            </a:r>
            <a:r>
              <a:rPr lang="it-IT" sz="1400" dirty="0"/>
              <a:t> 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l"/>
            <a:r>
              <a:rPr lang="it-IT" sz="1400" dirty="0" smtClean="0"/>
              <a:t>Per </a:t>
            </a:r>
            <a:r>
              <a:rPr lang="it-IT" sz="1400" dirty="0"/>
              <a:t>fare ciò basta rivolgersi alle diverse sedi </a:t>
            </a:r>
            <a:r>
              <a:rPr lang="it-IT" sz="1400" b="1" dirty="0"/>
              <a:t>degli Uffici relazioni con il pubblico (URP) della Regione </a:t>
            </a:r>
            <a:r>
              <a:rPr lang="it-IT" sz="1400" b="1" dirty="0" smtClean="0"/>
              <a:t>F.V.G.</a:t>
            </a:r>
            <a:r>
              <a:rPr lang="it-IT" sz="1400" dirty="0" smtClean="0"/>
              <a:t>, </a:t>
            </a:r>
            <a:r>
              <a:rPr lang="it-IT" sz="1400" dirty="0"/>
              <a:t>esibendo un documento valido di identità e il codice fiscale, oltre alla CRS. </a:t>
            </a:r>
          </a:p>
          <a:p>
            <a:pPr algn="just"/>
            <a:r>
              <a:rPr lang="it-IT" sz="1400" dirty="0" smtClean="0"/>
              <a:t>Consulta </a:t>
            </a:r>
            <a:r>
              <a:rPr lang="it-IT" sz="1400" dirty="0"/>
              <a:t>indirizzi e orari degli URP al link</a:t>
            </a:r>
            <a:r>
              <a:rPr lang="it-IT" sz="1400" dirty="0" smtClean="0"/>
              <a:t>: </a:t>
            </a:r>
          </a:p>
          <a:p>
            <a:pPr algn="just"/>
            <a:r>
              <a:rPr lang="it-IT" sz="1400" b="1" i="1" dirty="0" smtClean="0"/>
              <a:t>http</a:t>
            </a:r>
            <a:r>
              <a:rPr lang="it-IT" sz="1400" b="1" i="1" dirty="0"/>
              <a:t>://filodiretto.regione.fvg.it/filodiretto2011/filodiretto/urp.aspx</a:t>
            </a:r>
          </a:p>
        </p:txBody>
      </p:sp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54" y="29561"/>
            <a:ext cx="2830026" cy="600560"/>
          </a:xfrm>
          <a:prstGeom prst="rect">
            <a:avLst/>
          </a:prstGeom>
        </p:spPr>
      </p:pic>
      <p:sp>
        <p:nvSpPr>
          <p:cNvPr id="7" name="Freccia bidirezionale orizzontale 6"/>
          <p:cNvSpPr/>
          <p:nvPr/>
        </p:nvSpPr>
        <p:spPr bwMode="auto">
          <a:xfrm>
            <a:off x="4067944" y="1340768"/>
            <a:ext cx="648072" cy="288032"/>
          </a:xfrm>
          <a:prstGeom prst="left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9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 al sistema per la presentazione delle domanda 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988840"/>
            <a:ext cx="6912069" cy="3505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635569"/>
            <a:ext cx="1941718" cy="2241703"/>
          </a:xfrm>
          <a:prstGeom prst="rect">
            <a:avLst/>
          </a:prstGeom>
        </p:spPr>
      </p:pic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24" y="142897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226840"/>
            <a:ext cx="8058150" cy="762000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DI ACCESSO ALLA DOMANDA DI CONTRIBUTO E MODULISTICA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2156048"/>
            <a:ext cx="8058150" cy="35052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Sito 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www.regione.fvg.it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aree tematiche        cultura, sport, comunità linguistiche          attività culturali         selezionare uno dei </a:t>
            </a:r>
            <a:r>
              <a:rPr lang="it-IT" sz="2000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progetti locali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oppure la tematica di vostro interesse (spettacolo dal vivo, cinema e audiovisivi, divulgazione della cultura, …)            incentivi </a:t>
            </a:r>
            <a:r>
              <a:rPr lang="it-IT" sz="2000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annuali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endParaRPr lang="it-IT" sz="2000" b="1" u="sng" dirty="0" smtClean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69196" t="53758" r="13250" b="34107"/>
          <a:stretch/>
        </p:blipFill>
        <p:spPr bwMode="auto">
          <a:xfrm>
            <a:off x="5292080" y="4549587"/>
            <a:ext cx="3456384" cy="132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1469" y="3882709"/>
            <a:ext cx="4462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nella pagina dedicata ad ognuno </a:t>
            </a:r>
          </a:p>
          <a:p>
            <a:pPr marL="0" indent="0"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degli 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avvisi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trovate: </a:t>
            </a:r>
          </a:p>
          <a:p>
            <a:pPr marL="0" indent="0">
              <a:buNone/>
            </a:pPr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 di accesso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box </a:t>
            </a:r>
            <a:r>
              <a:rPr lang="it-IT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modulistica </a:t>
            </a:r>
            <a:endParaRPr lang="it-IT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(personalizzazione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ciascun avviso)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3635896" y="230316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9" name="Freccia a destra 8"/>
          <p:cNvSpPr/>
          <p:nvPr/>
        </p:nvSpPr>
        <p:spPr bwMode="auto">
          <a:xfrm>
            <a:off x="6156176" y="230316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3347864" y="2663201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Freccia a destra 10"/>
          <p:cNvSpPr/>
          <p:nvPr/>
        </p:nvSpPr>
        <p:spPr bwMode="auto">
          <a:xfrm>
            <a:off x="5940152" y="2636912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>
            <a:off x="2051720" y="3527297"/>
            <a:ext cx="360040" cy="11772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3" name="Immagine 12" descr="http://www.ilsitodimassacarrara.it/sites/default/files/immagini_articoli/accesso-intern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84" y="3693831"/>
            <a:ext cx="1008112" cy="991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2 4"/>
          <p:cNvCxnSpPr/>
          <p:nvPr/>
        </p:nvCxnSpPr>
        <p:spPr bwMode="auto">
          <a:xfrm flipV="1">
            <a:off x="3635896" y="4293097"/>
            <a:ext cx="2664296" cy="504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/>
          <p:nvPr/>
        </p:nvCxnSpPr>
        <p:spPr bwMode="auto">
          <a:xfrm>
            <a:off x="3635896" y="5229200"/>
            <a:ext cx="1440160" cy="112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Immagine 1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83" y="10589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Compilazione della domanda (dati strutturati)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063" y="1981200"/>
            <a:ext cx="7284124" cy="3505200"/>
          </a:xfrm>
          <a:prstGeom prst="rect">
            <a:avLst/>
          </a:prstGeom>
        </p:spPr>
      </p:pic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624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5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33" t="23699" r="16718" b="11939"/>
          <a:stretch/>
        </p:blipFill>
        <p:spPr bwMode="auto">
          <a:xfrm>
            <a:off x="251520" y="1268760"/>
            <a:ext cx="8556641" cy="4217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6" t="18432" r="4352" b="13097"/>
          <a:stretch/>
        </p:blipFill>
        <p:spPr bwMode="auto">
          <a:xfrm>
            <a:off x="158284" y="1412776"/>
            <a:ext cx="8734196" cy="410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1979712" y="1628800"/>
            <a:ext cx="208823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21" y="2132856"/>
            <a:ext cx="8947415" cy="2735463"/>
          </a:xfrm>
          <a:prstGeom prst="rect">
            <a:avLst/>
          </a:prstGeom>
        </p:spPr>
      </p:pic>
      <p:pic>
        <p:nvPicPr>
          <p:cNvPr id="3" name="Immagine 2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2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Caricamento allegati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2306033"/>
            <a:ext cx="8348414" cy="3139191"/>
          </a:xfrm>
          <a:prstGeom prst="rect">
            <a:avLst/>
          </a:prstGeom>
        </p:spPr>
      </p:pic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03" y="136887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7" y="1484784"/>
            <a:ext cx="9137855" cy="3744416"/>
          </a:xfrm>
          <a:prstGeom prst="rect">
            <a:avLst/>
          </a:prstGeom>
        </p:spPr>
      </p:pic>
      <p:pic>
        <p:nvPicPr>
          <p:cNvPr id="3" name="Immagine 2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6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9449" t="13315" r="11108" b="18989"/>
          <a:stretch/>
        </p:blipFill>
        <p:spPr bwMode="auto">
          <a:xfrm>
            <a:off x="539552" y="1556792"/>
            <a:ext cx="8191756" cy="4145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ccia a sinistra 4"/>
          <p:cNvSpPr/>
          <p:nvPr/>
        </p:nvSpPr>
        <p:spPr bwMode="auto">
          <a:xfrm>
            <a:off x="1979712" y="3789040"/>
            <a:ext cx="864096" cy="21602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a sinistra 5"/>
          <p:cNvSpPr/>
          <p:nvPr/>
        </p:nvSpPr>
        <p:spPr bwMode="auto">
          <a:xfrm>
            <a:off x="2627784" y="4725144"/>
            <a:ext cx="864096" cy="21602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7" name="Immagine 6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8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Trasmissione finale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56" y="1752599"/>
            <a:ext cx="8588016" cy="4239021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 bwMode="auto">
          <a:xfrm>
            <a:off x="6228184" y="1752599"/>
            <a:ext cx="1872208" cy="6682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7" name="Immagine 6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93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00050" y="1412776"/>
            <a:ext cx="8348414" cy="3713584"/>
          </a:xfrm>
        </p:spPr>
        <p:txBody>
          <a:bodyPr/>
          <a:lstStyle/>
          <a:p>
            <a:pPr marL="0" indent="0">
              <a:buNone/>
            </a:pPr>
            <a:r>
              <a:rPr lang="it-IT" sz="2000" u="sng" dirty="0">
                <a:solidFill>
                  <a:srgbClr val="FF0000"/>
                </a:solidFill>
                <a:latin typeface="Calibri" panose="020F0502020204030204" pitchFamily="34" charset="0"/>
              </a:rPr>
              <a:t>Assistenza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  <a:r>
              <a:rPr lang="it-IT" sz="2000" u="sng" dirty="0" smtClean="0">
                <a:solidFill>
                  <a:srgbClr val="FF0000"/>
                </a:solidFill>
              </a:rPr>
              <a:t>applicativa Insiel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endParaRPr lang="it-IT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</a:rPr>
              <a:t>Numero Verde Gratuito: </a:t>
            </a:r>
            <a:r>
              <a:rPr lang="it-IT" sz="2000" b="1" dirty="0" smtClean="0">
                <a:solidFill>
                  <a:srgbClr val="FF0000"/>
                </a:solidFill>
              </a:rPr>
              <a:t>800 098 788 </a:t>
            </a:r>
            <a:r>
              <a:rPr lang="it-IT" sz="2000" dirty="0">
                <a:solidFill>
                  <a:srgbClr val="FF0000"/>
                </a:solidFill>
              </a:rPr>
              <a:t>(</a:t>
            </a:r>
            <a:r>
              <a:rPr lang="it-IT" sz="2000" dirty="0" err="1">
                <a:solidFill>
                  <a:srgbClr val="FF0000"/>
                </a:solidFill>
              </a:rPr>
              <a:t>lun-ven</a:t>
            </a:r>
            <a:r>
              <a:rPr lang="it-IT" sz="2000" dirty="0">
                <a:solidFill>
                  <a:srgbClr val="FF0000"/>
                </a:solidFill>
              </a:rPr>
              <a:t> 8.00 – 18.00).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Per </a:t>
            </a:r>
            <a:r>
              <a:rPr lang="it-IT" sz="2000" dirty="0">
                <a:solidFill>
                  <a:srgbClr val="FF0000"/>
                </a:solidFill>
              </a:rPr>
              <a:t>chiamate* da telefoni cellulari o dall’estero, il numero da contattare sarà lo 040 06 49 013</a:t>
            </a:r>
            <a:r>
              <a:rPr lang="it-IT" sz="2000" dirty="0" smtClean="0">
                <a:solidFill>
                  <a:srgbClr val="FF0000"/>
                </a:solidFill>
              </a:rPr>
              <a:t>. *</a:t>
            </a:r>
            <a:r>
              <a:rPr lang="it-IT" sz="2000" dirty="0">
                <a:solidFill>
                  <a:srgbClr val="FF0000"/>
                </a:solidFill>
              </a:rPr>
              <a:t>costo della chiamata a carico dell’utente secondo la tariffa del gestore </a:t>
            </a:r>
            <a:r>
              <a:rPr lang="it-IT" sz="2000" dirty="0" smtClean="0">
                <a:solidFill>
                  <a:srgbClr val="FF0000"/>
                </a:solidFill>
              </a:rPr>
              <a:t>telefonico</a:t>
            </a:r>
          </a:p>
          <a:p>
            <a:pPr marL="0" indent="0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it-IT" sz="2000" dirty="0" smtClean="0">
                <a:solidFill>
                  <a:srgbClr val="FF0000"/>
                </a:solidFill>
              </a:rPr>
              <a:t>E-mail </a:t>
            </a:r>
            <a:r>
              <a:rPr lang="it-IT" sz="2000" dirty="0">
                <a:solidFill>
                  <a:srgbClr val="FF0000"/>
                </a:solidFill>
              </a:rPr>
              <a:t>Insiel: </a:t>
            </a:r>
            <a:r>
              <a:rPr lang="it-IT" sz="2000" b="1" u="sng" dirty="0" smtClean="0">
                <a:solidFill>
                  <a:srgbClr val="21449C"/>
                </a:solidFill>
              </a:rPr>
              <a:t>assistenza.gest.doc@insiel.it</a:t>
            </a:r>
          </a:p>
          <a:p>
            <a:pPr marL="0" indent="0">
              <a:buNone/>
            </a:pPr>
            <a:endParaRPr lang="it-IT" sz="20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000" b="1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chemeClr val="tx2"/>
                </a:solidFill>
              </a:rPr>
              <a:t>…ed infine..</a:t>
            </a:r>
            <a:endParaRPr lang="it-IT" sz="2000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pic>
        <p:nvPicPr>
          <p:cNvPr id="3" name="Immagine 2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0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00050" y="908051"/>
            <a:ext cx="8564563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200" kern="0" dirty="0" smtClean="0">
                <a:solidFill>
                  <a:schemeClr val="tx1"/>
                </a:solidFill>
              </a:rPr>
              <a:t/>
            </a:r>
            <a:br>
              <a:rPr lang="it-IT" sz="2200" kern="0" dirty="0" smtClean="0">
                <a:solidFill>
                  <a:schemeClr val="tx1"/>
                </a:solidFill>
              </a:rPr>
            </a:br>
            <a:endParaRPr lang="it-IT" sz="2200" kern="0" dirty="0" smtClean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7504" y="1340768"/>
            <a:ext cx="9036496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ERRORI DA NON COMMETTERE </a:t>
            </a:r>
          </a:p>
          <a:p>
            <a:pPr algn="ctr"/>
            <a:r>
              <a:rPr lang="it-IT" sz="2400" u="sng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COMPILAZIONE DELLA DOMANDA</a:t>
            </a:r>
            <a:endParaRPr lang="it-IT" sz="2000" u="sng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3324" y="2636912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Contributo richiesto</a:t>
            </a: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domanda è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inammissibile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se il contributo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richiesto 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rispetta i limiti previsti per il singolo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Avviso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dirty="0" smtClean="0"/>
          </a:p>
          <a:p>
            <a:r>
              <a:rPr lang="it-IT" sz="1800" b="1" dirty="0" smtClean="0"/>
              <a:t>(avvisi ordinari, tematici, e progetti locali)</a:t>
            </a:r>
            <a:endParaRPr lang="it-IT" sz="18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5964"/>
            <a:ext cx="2830026" cy="600560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 rotWithShape="1">
          <a:blip r:embed="rId3"/>
          <a:srcRect l="26208" t="54709" r="58130" b="19457"/>
          <a:stretch/>
        </p:blipFill>
        <p:spPr bwMode="auto">
          <a:xfrm rot="21040808">
            <a:off x="611560" y="4476047"/>
            <a:ext cx="1368152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269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/>
          <p:nvPr/>
        </p:nvPicPr>
        <p:blipFill rotWithShape="1">
          <a:blip r:embed="rId2"/>
          <a:srcRect l="17258" t="5257" r="22494" b="9640"/>
          <a:stretch/>
        </p:blipFill>
        <p:spPr bwMode="auto">
          <a:xfrm>
            <a:off x="1187624" y="980728"/>
            <a:ext cx="640871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2411760" y="4005064"/>
            <a:ext cx="2808312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5724128" y="5373216"/>
            <a:ext cx="2232248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5" name="Immagine 4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SmartArt 3"/>
          <p:cNvPicPr>
            <a:picLocks noGrp="1"/>
          </p:cNvPicPr>
          <p:nvPr>
            <p:ph type="dgm" idx="1"/>
          </p:nvPr>
        </p:nvPicPr>
        <p:blipFill rotWithShape="1">
          <a:blip r:embed="rId2"/>
          <a:srcRect l="31937" t="31812" r="17328" b="20067"/>
          <a:stretch/>
        </p:blipFill>
        <p:spPr bwMode="auto">
          <a:xfrm>
            <a:off x="179512" y="2420888"/>
            <a:ext cx="532859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Risultati immagini per erro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2149" r="1341" b="9230"/>
          <a:stretch/>
        </p:blipFill>
        <p:spPr bwMode="auto">
          <a:xfrm rot="20362290">
            <a:off x="3898929" y="4504705"/>
            <a:ext cx="967105" cy="95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331640" y="1423223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Compilazione </a:t>
            </a:r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 piano finanziario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2377911"/>
            <a:ext cx="35283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totale complessivo </a:t>
            </a: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DEVE CORRISPONDERE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contributo richiesto </a:t>
            </a:r>
          </a:p>
          <a:p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l’iniziativa.</a:t>
            </a:r>
          </a:p>
          <a:p>
            <a:endParaRPr lang="it-I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Attenzione alle percentuali massime ammissibili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generali 30%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l’acquisto di beni strumentali 20% 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Spese per il personale amministrativo 30%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(rispetto al contributo richiesto)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87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484784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800" b="1" dirty="0"/>
          </a:p>
          <a:p>
            <a:r>
              <a:rPr lang="it-IT" sz="2200" b="1" kern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Caricamento del file </a:t>
            </a:r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«informazioni </a:t>
            </a:r>
          </a:p>
          <a:p>
            <a:r>
              <a:rPr lang="it-IT" sz="22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l’attribuzione dei criteri qualitativi»</a:t>
            </a:r>
            <a:endParaRPr lang="it-IT" sz="2200" b="1" kern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l’applicativo vi chiederà obbligatoriamente un solo allegato,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modulo </a:t>
            </a:r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INFORMAZIONI PER L’ATTRIBUZIONE </a:t>
            </a:r>
          </a:p>
          <a:p>
            <a:r>
              <a:rPr lang="it-IT" sz="2000" b="1" kern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DEI CRITERI QUALITATIVI (descrizione del progetto)</a:t>
            </a:r>
          </a:p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erroneamente viene caricato un allegato diverso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sensi dell’Avviso la domanda è INAMMISSIBILE</a:t>
            </a:r>
            <a:endParaRPr lang="it-IT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https://encrypted-tbn0.gstatic.com/images?q=tbn:ANd9GcSxlGdRC_JlkrM7Mj5I-eqijyVOpvbGlUz1blaLt0LJnhNvZCx6RJYkJnnxfCE&amp;s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21647"/>
          <a:stretch/>
        </p:blipFill>
        <p:spPr bwMode="auto">
          <a:xfrm rot="21419225">
            <a:off x="3799840" y="1164795"/>
            <a:ext cx="1544320" cy="774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5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 rotWithShape="1">
          <a:blip r:embed="rId2"/>
          <a:srcRect l="30611" t="39491" r="33900" b="15760"/>
          <a:stretch/>
        </p:blipFill>
        <p:spPr bwMode="auto">
          <a:xfrm>
            <a:off x="1691680" y="1988840"/>
            <a:ext cx="5904655" cy="3744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00050" y="1484784"/>
            <a:ext cx="8276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2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Caricare </a:t>
            </a:r>
            <a:r>
              <a:rPr lang="it-IT" sz="2200" b="1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  <a:r>
              <a:rPr lang="it-IT" sz="2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gli allegati!</a:t>
            </a:r>
            <a:endParaRPr lang="it-IT" sz="2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https://encrypted-tbn0.gstatic.com/images?q=tbn:ANd9GcS9FRQlEzSDW4Zj2oJrmLyBrJpB9TJxbnVBsDmyr3c802-FcsU9oOlsS_SYOQ&amp;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8" y="2636912"/>
            <a:ext cx="184612" cy="28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87525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63589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39453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https://encrypted-tbn0.gstatic.com/images?q=tbn:ANd9GcRsicsG7FmII1qNYAuwLfjqbGZU6es-WnTyZ1Ibs5O1n0itWAUgjEMRziF6Mw&amp;s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16024" cy="3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29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067944" y="1412160"/>
            <a:ext cx="439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Opzione A</a:t>
            </a:r>
          </a:p>
          <a:p>
            <a:r>
              <a:rPr lang="it-IT" sz="1800" dirty="0"/>
              <a:t>i</a:t>
            </a:r>
            <a:r>
              <a:rPr lang="it-IT" sz="1800" dirty="0" smtClean="0"/>
              <a:t>l partner ha firmato digitalmente la scheda</a:t>
            </a:r>
          </a:p>
          <a:p>
            <a:pPr algn="r"/>
            <a:r>
              <a:rPr lang="it-IT" sz="1800" dirty="0"/>
              <a:t>a</a:t>
            </a:r>
            <a:r>
              <a:rPr lang="it-IT" sz="1800" dirty="0" smtClean="0"/>
              <a:t>llegare la scheda firmata digitalmente</a:t>
            </a:r>
            <a:endParaRPr lang="it-IT" sz="1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37024" y="2885745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Opzione B</a:t>
            </a:r>
          </a:p>
          <a:p>
            <a:r>
              <a:rPr lang="it-IT" sz="1800" dirty="0"/>
              <a:t>i</a:t>
            </a:r>
            <a:r>
              <a:rPr lang="it-IT" sz="1800" dirty="0" smtClean="0"/>
              <a:t>l partner non è munito di firma digitale e firmerà a mano la procura, mandandovi anche il documento d’identità</a:t>
            </a:r>
          </a:p>
          <a:p>
            <a:r>
              <a:rPr lang="it-IT" sz="1800" dirty="0" smtClean="0"/>
              <a:t>            allegare la scheda firmata digitalmente </a:t>
            </a:r>
          </a:p>
          <a:p>
            <a:r>
              <a:rPr lang="it-IT" sz="1800" dirty="0" smtClean="0"/>
              <a:t>+ procura con firma autografa del partner + CI del partner</a:t>
            </a:r>
            <a:endParaRPr lang="it-IT" sz="1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210817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b="1" dirty="0" smtClean="0">
              <a:solidFill>
                <a:schemeClr val="accent6"/>
              </a:solidFill>
              <a:latin typeface="+mn-lt"/>
            </a:endParaRPr>
          </a:p>
          <a:p>
            <a:r>
              <a:rPr lang="it-IT" sz="2200" b="1" dirty="0" smtClean="0">
                <a:solidFill>
                  <a:schemeClr val="accent6"/>
                </a:solidFill>
                <a:latin typeface="+mn-lt"/>
              </a:rPr>
              <a:t>Schede </a:t>
            </a:r>
            <a:r>
              <a:rPr lang="it-IT" sz="2200" b="1" dirty="0">
                <a:solidFill>
                  <a:schemeClr val="accent6"/>
                </a:solidFill>
                <a:latin typeface="+mn-lt"/>
              </a:rPr>
              <a:t>partner</a:t>
            </a:r>
          </a:p>
        </p:txBody>
      </p:sp>
      <p:sp>
        <p:nvSpPr>
          <p:cNvPr id="13" name="Freccia a destra 12"/>
          <p:cNvSpPr/>
          <p:nvPr/>
        </p:nvSpPr>
        <p:spPr bwMode="auto">
          <a:xfrm flipV="1">
            <a:off x="4067944" y="2132856"/>
            <a:ext cx="648072" cy="457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 flipV="1">
            <a:off x="4001959" y="3850621"/>
            <a:ext cx="648072" cy="4571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321271" y="1940065"/>
            <a:ext cx="2380778" cy="1394441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3050375" y="2099127"/>
            <a:ext cx="657529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3058263" y="2710147"/>
            <a:ext cx="648512" cy="276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367812" y="5039465"/>
            <a:ext cx="856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il partner è considerato tale </a:t>
            </a: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solo se compila e sottoscrive la relativa scheda!</a:t>
            </a:r>
          </a:p>
          <a:p>
            <a:endParaRPr lang="it-IT" sz="1800" dirty="0"/>
          </a:p>
        </p:txBody>
      </p:sp>
      <p:pic>
        <p:nvPicPr>
          <p:cNvPr id="16" name="Immagine 1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5306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2420888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b="1" dirty="0"/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 caso in cui il Servizio chieda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INTEGRAZIONI </a:t>
            </a:r>
          </a:p>
          <a:p>
            <a:pPr>
              <a:spcAft>
                <a:spcPts val="1200"/>
              </a:spcAf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alla domanda di contributo,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stesse devono essere trasmesse </a:t>
            </a:r>
          </a:p>
          <a:p>
            <a:pPr>
              <a:spcAft>
                <a:spcPts val="60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termine  </a:t>
            </a:r>
            <a:r>
              <a:rPr lang="it-IT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perentorio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di 10 giorni </a:t>
            </a:r>
          </a:p>
          <a:p>
            <a:endParaRPr lang="it-IT" sz="1800" b="1" u="sng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it-IT" sz="1800" b="1" dirty="0"/>
          </a:p>
        </p:txBody>
      </p:sp>
      <p:pic>
        <p:nvPicPr>
          <p:cNvPr id="6" name="Immagine 5" descr="Risultati immagini per ALER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7488"/>
          <a:stretch/>
        </p:blipFill>
        <p:spPr bwMode="auto">
          <a:xfrm rot="791295">
            <a:off x="7110584" y="1350641"/>
            <a:ext cx="1783900" cy="1629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xfrm>
            <a:off x="474290" y="1298848"/>
            <a:ext cx="805815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ATTENZIONE!</a:t>
            </a:r>
            <a:endParaRPr lang="it-IT" sz="28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75" y="72157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/>
          <p:nvPr/>
        </p:nvPicPr>
        <p:blipFill rotWithShape="1">
          <a:blip r:embed="rId2"/>
          <a:srcRect l="25223" t="21803" r="26314" b="18620"/>
          <a:stretch/>
        </p:blipFill>
        <p:spPr bwMode="auto">
          <a:xfrm>
            <a:off x="5808176" y="3667256"/>
            <a:ext cx="3156312" cy="206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784976" cy="1728192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sz="2500" dirty="0" smtClean="0">
                <a:cs typeface="Times New Roman" pitchFamily="18" charset="0"/>
              </a:rPr>
              <a:t> 	</a:t>
            </a:r>
            <a:endParaRPr lang="it-IT" sz="1800" dirty="0" smtClean="0"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284155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  <a:p>
            <a:endParaRPr lang="it-IT" sz="2400" b="1" dirty="0" smtClean="0">
              <a:solidFill>
                <a:srgbClr val="21449C"/>
              </a:solidFill>
            </a:endParaRPr>
          </a:p>
          <a:p>
            <a:pPr algn="l"/>
            <a:endParaRPr lang="it-IT" sz="2400" b="1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196752"/>
            <a:ext cx="7366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e buon lavoro!</a:t>
            </a:r>
            <a:endParaRPr lang="it-IT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/>
          </a:p>
        </p:txBody>
      </p:sp>
      <p:pic>
        <p:nvPicPr>
          <p:cNvPr id="9" name="Immagine 8"/>
          <p:cNvPicPr/>
          <p:nvPr/>
        </p:nvPicPr>
        <p:blipFill rotWithShape="1">
          <a:blip r:embed="rId3"/>
          <a:srcRect l="28954" t="9594" r="26421" b="7011"/>
          <a:stretch/>
        </p:blipFill>
        <p:spPr bwMode="auto">
          <a:xfrm>
            <a:off x="4716016" y="1944742"/>
            <a:ext cx="1465362" cy="220433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  <a:alpha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 descr="https://upload.wikimedia.org/wikipedia/it/b/b8/Carta_identita_fron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505">
            <a:off x="5256076" y="4286634"/>
            <a:ext cx="612068" cy="94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 rotWithShape="1">
          <a:blip r:embed="rId5"/>
          <a:srcRect l="69196" t="53758" r="13250" b="32349"/>
          <a:stretch/>
        </p:blipFill>
        <p:spPr bwMode="auto">
          <a:xfrm rot="549425">
            <a:off x="6398001" y="2386543"/>
            <a:ext cx="1964591" cy="1061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 descr="http://www.ilsitodimassacarrara.it/sites/default/files/immagini_articoli/accesso-interne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9496"/>
            <a:ext cx="1008112" cy="9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 rotWithShape="1">
          <a:blip r:embed="rId7"/>
          <a:srcRect l="26863" t="20124" r="27006" b="10022"/>
          <a:stretch/>
        </p:blipFill>
        <p:spPr bwMode="auto">
          <a:xfrm>
            <a:off x="337010" y="1907594"/>
            <a:ext cx="4010178" cy="3013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8"/>
          <a:srcRect l="27034" t="21348" r="27266" b="10175"/>
          <a:stretch/>
        </p:blipFill>
        <p:spPr bwMode="auto">
          <a:xfrm rot="420823">
            <a:off x="1547664" y="2940339"/>
            <a:ext cx="2341498" cy="2864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magine 14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8265"/>
            <a:ext cx="2830026" cy="60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4858" y="990600"/>
            <a:ext cx="8058150" cy="762000"/>
          </a:xfrm>
        </p:spPr>
        <p:txBody>
          <a:bodyPr/>
          <a:lstStyle/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omanda 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 – 2 fasi</a:t>
            </a:r>
            <a:endParaRPr lang="it-IT" sz="2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H="1">
            <a:off x="2411760" y="1844824"/>
            <a:ext cx="1224136" cy="10801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/>
          <p:cNvCxnSpPr/>
          <p:nvPr/>
        </p:nvCxnSpPr>
        <p:spPr bwMode="auto">
          <a:xfrm>
            <a:off x="4652392" y="1844824"/>
            <a:ext cx="1143744" cy="9997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magine 8" descr="http://www.ilsitodimassacarrara.it/sites/default/files/immagini_articoli/accesso-interne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09" y="2276872"/>
            <a:ext cx="1872208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 rotWithShape="1">
          <a:blip r:embed="rId3"/>
          <a:srcRect l="69196" t="53758" r="13250" b="34107"/>
          <a:stretch/>
        </p:blipFill>
        <p:spPr bwMode="auto">
          <a:xfrm>
            <a:off x="400050" y="2953079"/>
            <a:ext cx="3456384" cy="132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/>
          <p:cNvPicPr/>
          <p:nvPr/>
        </p:nvPicPr>
        <p:blipFill rotWithShape="1">
          <a:blip r:embed="rId4"/>
          <a:srcRect l="63784" t="26444" r="14563" b="45879"/>
          <a:stretch/>
        </p:blipFill>
        <p:spPr bwMode="auto">
          <a:xfrm rot="21031190">
            <a:off x="742558" y="4156729"/>
            <a:ext cx="1592215" cy="1066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709610"/>
            <a:ext cx="1797702" cy="2075437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 bwMode="auto">
          <a:xfrm>
            <a:off x="971600" y="990600"/>
            <a:ext cx="7056784" cy="85422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1" name="Immagine 10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38" y="127904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1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298848"/>
            <a:ext cx="8204398" cy="545976"/>
          </a:xfrm>
        </p:spPr>
        <p:txBody>
          <a:bodyPr/>
          <a:lstStyle/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parte integrante della domanda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contributo 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916832"/>
            <a:ext cx="8420422" cy="38164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Dichiarazioni sostitutive </a:t>
            </a:r>
            <a:endParaRPr lang="it-IT" sz="2000" b="1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Descrizione progetto e informazioni per l’attribuzione dei criteri qualitativi oggettivi e qualitativi valutativi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logico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Schede partner firmate digitalmente (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progetti locali!)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Attestazione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privacy + conoscenza obblighi + assunzione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responsabilità </a:t>
            </a:r>
            <a:endParaRPr lang="it-IT" sz="2000" b="1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Modulo F23/F24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Procura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la presentazione della domanda in IOL 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carta d’identità</a:t>
            </a:r>
          </a:p>
          <a:p>
            <a:endParaRPr lang="it-IT" dirty="0"/>
          </a:p>
        </p:txBody>
      </p:sp>
      <p:pic>
        <p:nvPicPr>
          <p:cNvPr id="4" name="Immagine 3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51" y="116632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1052736"/>
            <a:ext cx="8058150" cy="762000"/>
          </a:xfrm>
        </p:spPr>
        <p:txBody>
          <a:bodyPr/>
          <a:lstStyle/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</a:t>
            </a:r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nell’applicativo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IOL:</a:t>
            </a:r>
            <a:endParaRPr lang="it-IT" sz="2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700808"/>
            <a:ext cx="8420422" cy="4104456"/>
          </a:xfrm>
        </p:spPr>
        <p:txBody>
          <a:bodyPr/>
          <a:lstStyle/>
          <a:p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 del richiedente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 del legale rappresentante / procuratore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Dichiarazioni sostitutive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Attestazione di presa visione della privacy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conoscenza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degli obblighi di pubblicazione ex Legge 124/2017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assunzione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 responsabilità circa i contenuti della domanda / impegno al rispetto degli obblighi di cui all’articolo 26 degli Avvisi 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Coordinate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IBAN</a:t>
            </a:r>
          </a:p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Criteri oggettivi di valutazione </a:t>
            </a:r>
            <a:r>
              <a:rPr lang="it-IT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it-IT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34999" t="75066" r="38155" b="11650"/>
          <a:stretch/>
        </p:blipFill>
        <p:spPr bwMode="auto">
          <a:xfrm rot="335807">
            <a:off x="5815249" y="1819628"/>
            <a:ext cx="3120646" cy="738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46" y="128140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98" y="1052736"/>
            <a:ext cx="8350250" cy="720080"/>
          </a:xfrm>
        </p:spPr>
        <p:txBody>
          <a:bodyPr/>
          <a:lstStyle/>
          <a:p>
            <a:pPr algn="ctr" eaLnBrk="1" hangingPunct="1"/>
            <a:r>
              <a:rPr lang="it-IT" sz="2200" dirty="0" smtClean="0">
                <a:solidFill>
                  <a:schemeClr val="accent2"/>
                </a:solidFill>
              </a:rPr>
              <a:t/>
            </a:r>
            <a:br>
              <a:rPr lang="it-IT" sz="2200" dirty="0" smtClean="0">
                <a:solidFill>
                  <a:schemeClr val="accent2"/>
                </a:solidFill>
              </a:rPr>
            </a:br>
            <a:endParaRPr lang="it-IT" sz="2200" u="sng" dirty="0" smtClean="0">
              <a:solidFill>
                <a:srgbClr val="2144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309634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800" b="1" dirty="0" smtClean="0"/>
          </a:p>
          <a:p>
            <a:pPr marL="0" indent="0" algn="just" eaLnBrk="1" hangingPunct="1">
              <a:buNone/>
              <a:defRPr/>
            </a:pPr>
            <a:endParaRPr lang="it-IT" sz="2000" b="1" dirty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endParaRPr lang="it-IT" sz="800" b="1" i="1" dirty="0" smtClean="0"/>
          </a:p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487514" y="2380383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Informazioni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per l’attribuzione dei criteri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qualitativi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valutativi</a:t>
            </a:r>
          </a:p>
          <a:p>
            <a:endParaRPr lang="it-IT" sz="1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76982" y="2294076"/>
            <a:ext cx="180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logico</a:t>
            </a:r>
          </a:p>
          <a:p>
            <a:endParaRPr lang="it-IT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53280" y="4610498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Istruzioni per la compilazione del modello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F23/F24</a:t>
            </a:r>
          </a:p>
          <a:p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21332" y="300389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Procura per la presentazione della domanda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45057" y="379382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450171" y="1917267"/>
            <a:ext cx="3171030" cy="1621407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245057" y="3530596"/>
            <a:ext cx="2304256" cy="936104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4024954" y="2033118"/>
            <a:ext cx="2304256" cy="936104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6012160" y="2622928"/>
            <a:ext cx="2826742" cy="1570284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5481272" y="4387528"/>
            <a:ext cx="3096344" cy="1259546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it-IT" sz="2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nel box della modulistica:</a:t>
            </a:r>
            <a:endParaRPr lang="it-IT" sz="26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magine 47" descr="https://upload.wikimedia.org/wikipedia/it/b/b8/Carta_identita_fron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505">
            <a:off x="7964849" y="2939334"/>
            <a:ext cx="582462" cy="90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/>
          <p:cNvPicPr/>
          <p:nvPr/>
        </p:nvPicPr>
        <p:blipFill rotWithShape="1">
          <a:blip r:embed="rId3"/>
          <a:srcRect l="70647" t="57480" r="18059" b="37061"/>
          <a:stretch/>
        </p:blipFill>
        <p:spPr bwMode="auto">
          <a:xfrm>
            <a:off x="6660232" y="1775455"/>
            <a:ext cx="2219325" cy="59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Ovale 25"/>
          <p:cNvSpPr/>
          <p:nvPr/>
        </p:nvSpPr>
        <p:spPr bwMode="auto">
          <a:xfrm>
            <a:off x="292728" y="4176374"/>
            <a:ext cx="3055135" cy="1686208"/>
          </a:xfrm>
          <a:prstGeom prst="ellipse">
            <a:avLst/>
          </a:prstGeom>
          <a:noFill/>
          <a:ln w="952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228833" y="4497581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Procura per la presentazione della scheda partner</a:t>
            </a:r>
            <a:endParaRPr lang="it-IT" sz="1600" dirty="0"/>
          </a:p>
        </p:txBody>
      </p:sp>
      <p:pic>
        <p:nvPicPr>
          <p:cNvPr id="28" name="Immagine 27" descr="https://upload.wikimedia.org/wikipedia/it/b/b8/Carta_identita_fron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472">
            <a:off x="764028" y="4602896"/>
            <a:ext cx="582462" cy="90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62" y="65992"/>
            <a:ext cx="2830026" cy="60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INFORMAZIONI </a:t>
            </a:r>
            <a:r>
              <a:rPr lang="it-IT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L’ATTRIBUZIONE DEI CRITERI </a:t>
            </a:r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QUALITATIVI VALUTATIVI (descrizione progetto)</a:t>
            </a:r>
            <a:endParaRPr lang="it-IT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2"/>
          <a:srcRect l="24452" t="23873" r="23126" b="9230"/>
          <a:stretch/>
        </p:blipFill>
        <p:spPr bwMode="auto">
          <a:xfrm>
            <a:off x="1403648" y="1844824"/>
            <a:ext cx="561662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/>
          <p:cNvSpPr txBox="1"/>
          <p:nvPr/>
        </p:nvSpPr>
        <p:spPr>
          <a:xfrm rot="20699291">
            <a:off x="5997157" y="3711609"/>
            <a:ext cx="28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Personalizzati per ogni Avviso!</a:t>
            </a:r>
            <a:endParaRPr lang="it-IT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693370">
            <a:off x="321971" y="4014952"/>
            <a:ext cx="979520" cy="4001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PDF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1" y="79549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3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QUADRO LOGICO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17103" t="28713" r="17852" b="10790"/>
          <a:stretch/>
        </p:blipFill>
        <p:spPr bwMode="auto">
          <a:xfrm>
            <a:off x="755576" y="1844824"/>
            <a:ext cx="770262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 rot="20352347">
            <a:off x="280456" y="1536757"/>
            <a:ext cx="884152" cy="40011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PDF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5" name="Immagine 4" descr="Immagine che contiene testo, Carattere, schermata, Elementi grafici">
            <a:extLst>
              <a:ext uri="{FF2B5EF4-FFF2-40B4-BE49-F238E27FC236}">
                <a16:creationId xmlns:a16="http://schemas.microsoft.com/office/drawing/2014/main" id="{87DA8737-EC80-6964-B66C-C3D609E7E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5596"/>
            <a:ext cx="2830026" cy="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349FED-D89F-4B23-AF05-0F46F072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CAFF5-CCEA-479F-AEF0-88C88A191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BAFD8-E848-4D30-BC9C-D3A5790DCF77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1151</Words>
  <Application>Microsoft Office PowerPoint</Application>
  <PresentationFormat>Presentazione su schermo (4:3)</PresentationFormat>
  <Paragraphs>174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Arial</vt:lpstr>
      <vt:lpstr>Calibri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LINK DI ACCESSO ALLA DOMANDA DI CONTRIBUTO E MODULISTICA</vt:lpstr>
      <vt:lpstr>Presentazione standard di PowerPoint</vt:lpstr>
      <vt:lpstr>Domanda di contributo – 2 fasi</vt:lpstr>
      <vt:lpstr>Sono parte integrante della domanda di contributo  </vt:lpstr>
      <vt:lpstr>Cosa trovate nell’applicativo IOL:</vt:lpstr>
      <vt:lpstr> </vt:lpstr>
      <vt:lpstr>1. INFORMAZIONI PER L’ATTRIBUZIONE DEI CRITERI QUALITATIVI VALUTATIVI (descrizione progetto)</vt:lpstr>
      <vt:lpstr>2. QUADRO LOGICO</vt:lpstr>
      <vt:lpstr>Suggerimenti per la compilazione del quadro logico</vt:lpstr>
      <vt:lpstr>Presentazione standard di PowerPoint</vt:lpstr>
      <vt:lpstr>3. SCHEDA/E PARTNER firmata/e digitalmente</vt:lpstr>
      <vt:lpstr>Presentazione standard di PowerPoint</vt:lpstr>
      <vt:lpstr>Presentazione standard di PowerPoint</vt:lpstr>
      <vt:lpstr>Presentazione standard di PowerPoint</vt:lpstr>
      <vt:lpstr>Accesso a Istanze On Line -  I.O.L.</vt:lpstr>
      <vt:lpstr>Presentazione standard di PowerPoint</vt:lpstr>
      <vt:lpstr>SPID: cos’è e come si ottengono le credenziali?</vt:lpstr>
      <vt:lpstr>Login al sistema per la presentazione delle domanda </vt:lpstr>
      <vt:lpstr>Compilazione della domanda (dati strutturati)</vt:lpstr>
      <vt:lpstr>Presentazione standard di PowerPoint</vt:lpstr>
      <vt:lpstr>Presentazione standard di PowerPoint</vt:lpstr>
      <vt:lpstr>Presentazione standard di PowerPoint</vt:lpstr>
      <vt:lpstr>Caricamento allegati</vt:lpstr>
      <vt:lpstr>Presentazione standard di PowerPoint</vt:lpstr>
      <vt:lpstr>Presentazione standard di PowerPoint</vt:lpstr>
      <vt:lpstr>Trasmissione finale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ATTENZIONE!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Simonetti Maria Teresa</cp:lastModifiedBy>
  <cp:revision>431</cp:revision>
  <cp:lastPrinted>2019-11-13T14:49:21Z</cp:lastPrinted>
  <dcterms:created xsi:type="dcterms:W3CDTF">2006-02-07T08:20:31Z</dcterms:created>
  <dcterms:modified xsi:type="dcterms:W3CDTF">2023-11-05T17:57:39Z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